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4"/>
  </p:notesMasterIdLst>
  <p:sldIdLst>
    <p:sldId id="256" r:id="rId2"/>
    <p:sldId id="259" r:id="rId3"/>
    <p:sldId id="261" r:id="rId4"/>
    <p:sldId id="307" r:id="rId5"/>
    <p:sldId id="262" r:id="rId6"/>
    <p:sldId id="263" r:id="rId7"/>
    <p:sldId id="280" r:id="rId8"/>
    <p:sldId id="278" r:id="rId9"/>
    <p:sldId id="264" r:id="rId10"/>
    <p:sldId id="279" r:id="rId11"/>
    <p:sldId id="265" r:id="rId12"/>
    <p:sldId id="266" r:id="rId13"/>
    <p:sldId id="308" r:id="rId14"/>
    <p:sldId id="309" r:id="rId15"/>
    <p:sldId id="310" r:id="rId16"/>
    <p:sldId id="311" r:id="rId17"/>
    <p:sldId id="267" r:id="rId18"/>
    <p:sldId id="268" r:id="rId19"/>
    <p:sldId id="269" r:id="rId20"/>
    <p:sldId id="270" r:id="rId21"/>
    <p:sldId id="314" r:id="rId22"/>
    <p:sldId id="315" r:id="rId23"/>
    <p:sldId id="318" r:id="rId24"/>
    <p:sldId id="317" r:id="rId25"/>
    <p:sldId id="319" r:id="rId26"/>
    <p:sldId id="320" r:id="rId27"/>
    <p:sldId id="316" r:id="rId28"/>
    <p:sldId id="313" r:id="rId29"/>
    <p:sldId id="312" r:id="rId30"/>
    <p:sldId id="271" r:id="rId31"/>
    <p:sldId id="321" r:id="rId32"/>
    <p:sldId id="322" r:id="rId33"/>
    <p:sldId id="272" r:id="rId34"/>
    <p:sldId id="273" r:id="rId35"/>
    <p:sldId id="274" r:id="rId36"/>
    <p:sldId id="275" r:id="rId37"/>
    <p:sldId id="276" r:id="rId38"/>
    <p:sldId id="277" r:id="rId39"/>
    <p:sldId id="281" r:id="rId40"/>
    <p:sldId id="323" r:id="rId41"/>
    <p:sldId id="282" r:id="rId42"/>
    <p:sldId id="287" r:id="rId43"/>
    <p:sldId id="283" r:id="rId44"/>
    <p:sldId id="284" r:id="rId45"/>
    <p:sldId id="289" r:id="rId46"/>
    <p:sldId id="290" r:id="rId47"/>
    <p:sldId id="291" r:id="rId48"/>
    <p:sldId id="292" r:id="rId49"/>
    <p:sldId id="324" r:id="rId50"/>
    <p:sldId id="293" r:id="rId51"/>
    <p:sldId id="288" r:id="rId52"/>
    <p:sldId id="296" r:id="rId53"/>
    <p:sldId id="325" r:id="rId54"/>
    <p:sldId id="294" r:id="rId55"/>
    <p:sldId id="297" r:id="rId56"/>
    <p:sldId id="327" r:id="rId57"/>
    <p:sldId id="326" r:id="rId58"/>
    <p:sldId id="298" r:id="rId59"/>
    <p:sldId id="299" r:id="rId60"/>
    <p:sldId id="300" r:id="rId61"/>
    <p:sldId id="301" r:id="rId62"/>
    <p:sldId id="302" r:id="rId63"/>
    <p:sldId id="328" r:id="rId64"/>
    <p:sldId id="329" r:id="rId65"/>
    <p:sldId id="330" r:id="rId66"/>
    <p:sldId id="331" r:id="rId67"/>
    <p:sldId id="303" r:id="rId68"/>
    <p:sldId id="304" r:id="rId69"/>
    <p:sldId id="305" r:id="rId70"/>
    <p:sldId id="306" r:id="rId71"/>
    <p:sldId id="295" r:id="rId72"/>
    <p:sldId id="260" r:id="rId73"/>
  </p:sldIdLst>
  <p:sldSz cx="118872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1134" y="-222"/>
      </p:cViewPr>
      <p:guideLst>
        <p:guide orient="horz" pos="2160"/>
        <p:guide pos="374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208F794-4CA7-4D60-966D-11F5633CB997}" type="datetimeFigureOut">
              <a:rPr lang="en-US" smtClean="0"/>
              <a:pPr/>
              <a:t>3/14/2022</a:t>
            </a:fld>
            <a:endParaRPr lang="en-US" dirty="0"/>
          </a:p>
        </p:txBody>
      </p:sp>
      <p:sp>
        <p:nvSpPr>
          <p:cNvPr id="4" name="Slide Image Placeholder 3"/>
          <p:cNvSpPr>
            <a:spLocks noGrp="1" noRot="1" noChangeAspect="1"/>
          </p:cNvSpPr>
          <p:nvPr>
            <p:ph type="sldImg" idx="2"/>
          </p:nvPr>
        </p:nvSpPr>
        <p:spPr>
          <a:xfrm>
            <a:off x="457200" y="685800"/>
            <a:ext cx="59436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726736-E02C-4411-B532-721DFE173798}" type="slidenum">
              <a:rPr lang="en-US" smtClean="0"/>
              <a:pPr/>
              <a:t>‹#›</a:t>
            </a:fld>
            <a:endParaRPr lang="en-US" dirty="0"/>
          </a:p>
        </p:txBody>
      </p:sp>
    </p:spTree>
    <p:extLst>
      <p:ext uri="{BB962C8B-B14F-4D97-AF65-F5344CB8AC3E}">
        <p14:creationId xmlns:p14="http://schemas.microsoft.com/office/powerpoint/2010/main" val="3758379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7</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8</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9</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10</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11</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12</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13</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14</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15</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16</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17</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18</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19</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20</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21</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22</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23</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24</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25</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26</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27</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28</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29</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30</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31</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32</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33</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34</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35</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36</a:t>
            </a:fld>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37</a:t>
            </a:fld>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38</a:t>
            </a:fld>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39</a:t>
            </a:fld>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40</a:t>
            </a:fld>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41</a:t>
            </a:fld>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42</a:t>
            </a:fld>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43</a:t>
            </a:fld>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44</a:t>
            </a:fld>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45</a:t>
            </a:fld>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46</a:t>
            </a:fld>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47</a:t>
            </a:fld>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48</a:t>
            </a:fld>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49</a:t>
            </a:fld>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50</a:t>
            </a:fld>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51</a:t>
            </a:fld>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52</a:t>
            </a:fld>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53</a:t>
            </a:fld>
            <a:endParaRPr 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54</a:t>
            </a:fld>
            <a:endParaRPr 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55</a:t>
            </a:fld>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56</a:t>
            </a:fld>
            <a:endParaRPr 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57</a:t>
            </a:fld>
            <a:endParaRPr 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58</a:t>
            </a:fld>
            <a:endParaRPr 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59</a:t>
            </a:fld>
            <a:endParaRPr 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60</a:t>
            </a:fld>
            <a:endParaRPr lang="en-US"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61</a:t>
            </a:fld>
            <a:endParaRPr 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62</a:t>
            </a:fld>
            <a:endParaRPr 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63</a:t>
            </a:fld>
            <a:endParaRPr 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64</a:t>
            </a:fld>
            <a:endParaRPr 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65</a:t>
            </a:fld>
            <a:endParaRPr 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66</a:t>
            </a:fld>
            <a:endParaRPr 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67</a:t>
            </a:fld>
            <a:endParaRPr 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68</a:t>
            </a:fld>
            <a:endParaRPr lang="en-US"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69</a:t>
            </a:fld>
            <a:endParaRPr lang="en-US"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70</a:t>
            </a:fld>
            <a:endParaRPr lang="en-US"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726736-E02C-4411-B532-721DFE173798}" type="slidenum">
              <a:rPr lang="en-US" smtClean="0"/>
              <a:pPr/>
              <a:t>71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91540" y="2130429"/>
            <a:ext cx="1010412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783080" y="3886200"/>
            <a:ext cx="832104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091D17B-472A-4D5E-AAE4-63C053F3E4A0}" type="datetimeFigureOut">
              <a:rPr lang="en-US" smtClean="0"/>
              <a:pPr/>
              <a:t>3/14/2022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531DC5-B55E-4365-AF12-B04B9F906303}"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91D17B-472A-4D5E-AAE4-63C053F3E4A0}" type="datetimeFigureOut">
              <a:rPr lang="en-US" smtClean="0"/>
              <a:pPr/>
              <a:t>3/14/2022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531DC5-B55E-4365-AF12-B04B9F906303}"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39007" y="4406903"/>
            <a:ext cx="1010412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39007" y="2906717"/>
            <a:ext cx="1010412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91D17B-472A-4D5E-AAE4-63C053F3E4A0}" type="datetimeFigureOut">
              <a:rPr lang="en-US" smtClean="0"/>
              <a:pPr/>
              <a:t>3/14/2022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531DC5-B55E-4365-AF12-B04B9F906303}"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94360" y="1600204"/>
            <a:ext cx="525018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042660" y="1600204"/>
            <a:ext cx="525018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091D17B-472A-4D5E-AAE4-63C053F3E4A0}" type="datetimeFigureOut">
              <a:rPr lang="en-US" smtClean="0"/>
              <a:pPr/>
              <a:t>3/14/2022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531DC5-B55E-4365-AF12-B04B9F906303}"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94361" y="1535113"/>
            <a:ext cx="525224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94361" y="2174875"/>
            <a:ext cx="525224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038536" y="1535113"/>
            <a:ext cx="525430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038536" y="2174875"/>
            <a:ext cx="525430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091D17B-472A-4D5E-AAE4-63C053F3E4A0}" type="datetimeFigureOut">
              <a:rPr lang="en-US" smtClean="0"/>
              <a:pPr/>
              <a:t>3/14/2022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3531DC5-B55E-4365-AF12-B04B9F906303}"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091D17B-472A-4D5E-AAE4-63C053F3E4A0}" type="datetimeFigureOut">
              <a:rPr lang="en-US" smtClean="0"/>
              <a:pPr/>
              <a:t>3/14/2022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3531DC5-B55E-4365-AF12-B04B9F906303}"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91D17B-472A-4D5E-AAE4-63C053F3E4A0}" type="datetimeFigureOut">
              <a:rPr lang="en-US" smtClean="0"/>
              <a:pPr/>
              <a:t>3/14/2022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3531DC5-B55E-4365-AF12-B04B9F906303}"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2" y="273050"/>
            <a:ext cx="3910807"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647566" y="273054"/>
            <a:ext cx="664527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94362" y="1435103"/>
            <a:ext cx="3910807"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91D17B-472A-4D5E-AAE4-63C053F3E4A0}" type="datetimeFigureOut">
              <a:rPr lang="en-US" smtClean="0"/>
              <a:pPr/>
              <a:t>3/14/2022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531DC5-B55E-4365-AF12-B04B9F906303}"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29975" y="4800601"/>
            <a:ext cx="713232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29975" y="612775"/>
            <a:ext cx="713232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29975" y="5367339"/>
            <a:ext cx="713232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91D17B-472A-4D5E-AAE4-63C053F3E4A0}" type="datetimeFigureOut">
              <a:rPr lang="en-US" smtClean="0"/>
              <a:pPr/>
              <a:t>3/14/2022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531DC5-B55E-4365-AF12-B04B9F906303}"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91D17B-472A-4D5E-AAE4-63C053F3E4A0}" type="datetimeFigureOut">
              <a:rPr lang="en-US" smtClean="0"/>
              <a:pPr/>
              <a:t>3/14/2022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531DC5-B55E-4365-AF12-B04B9F906303}"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18220" y="274642"/>
            <a:ext cx="267462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94360" y="274642"/>
            <a:ext cx="782574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91D17B-472A-4D5E-AAE4-63C053F3E4A0}" type="datetimeFigureOut">
              <a:rPr lang="en-US" smtClean="0"/>
              <a:pPr/>
              <a:t>3/14/2022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531DC5-B55E-4365-AF12-B04B9F906303}"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94360" y="274638"/>
            <a:ext cx="1069848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594360" y="1600204"/>
            <a:ext cx="1069848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594360" y="6356354"/>
            <a:ext cx="277368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91D17B-472A-4D5E-AAE4-63C053F3E4A0}" type="datetimeFigureOut">
              <a:rPr lang="en-US" smtClean="0"/>
              <a:pPr/>
              <a:t>3/14/2022</a:t>
            </a:fld>
            <a:endParaRPr lang="en-US" dirty="0"/>
          </a:p>
        </p:txBody>
      </p:sp>
      <p:sp>
        <p:nvSpPr>
          <p:cNvPr id="5" name="Footer Placeholder 4"/>
          <p:cNvSpPr>
            <a:spLocks noGrp="1"/>
          </p:cNvSpPr>
          <p:nvPr>
            <p:ph type="ftr" sz="quarter" idx="3"/>
          </p:nvPr>
        </p:nvSpPr>
        <p:spPr>
          <a:xfrm>
            <a:off x="4061460" y="6356354"/>
            <a:ext cx="376428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19160" y="6356354"/>
            <a:ext cx="277368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531DC5-B55E-4365-AF12-B04B9F906303}"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3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4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4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4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4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65.png"/></Relationships>
</file>

<file path=ppt/slides/_rels/slide4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67.png"/></Relationships>
</file>

<file path=ppt/slides/_rels/slide4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4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5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78.png"/></Relationships>
</file>

<file path=ppt/slides/_rels/slide5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80.png"/></Relationships>
</file>

<file path=ppt/slides/_rels/slide5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82.png"/></Relationships>
</file>

<file path=ppt/slides/_rels/slide5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85.png"/></Relationships>
</file>

<file path=ppt/slides/_rels/slide5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88.png"/></Relationships>
</file>

<file path=ppt/slides/_rels/slide6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90.png"/></Relationships>
</file>

<file path=ppt/slides/_rels/slide6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92.png"/></Relationships>
</file>

<file path=ppt/slides/_rels/slide6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94.png"/></Relationships>
</file>

<file path=ppt/slides/_rels/slide6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97.png"/></Relationships>
</file>

<file path=ppt/slides/_rels/slide66.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101.png"/></Relationships>
</file>

<file path=ppt/slides/_rels/slide6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105.png"/></Relationships>
</file>

<file path=ppt/slides/_rels/slide72.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p:cNvGrpSpPr/>
          <p:nvPr/>
        </p:nvGrpSpPr>
        <p:grpSpPr>
          <a:xfrm>
            <a:off x="0" y="0"/>
            <a:ext cx="11887200" cy="6858000"/>
            <a:chOff x="0" y="0"/>
            <a:chExt cx="11887200" cy="6858000"/>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p:grpSpPr>
        <p:sp>
          <p:nvSpPr>
            <p:cNvPr id="8" name="Isosceles Triangle 7"/>
            <p:cNvSpPr/>
            <p:nvPr/>
          </p:nvSpPr>
          <p:spPr>
            <a:xfrm rot="10800000">
              <a:off x="0" y="0"/>
              <a:ext cx="11887200" cy="2819400"/>
            </a:xfrm>
            <a:prstGeom prst="triangle">
              <a:avLst>
                <a:gd name="adj" fmla="val 81235"/>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Isosceles Triangle 6"/>
            <p:cNvSpPr/>
            <p:nvPr/>
          </p:nvSpPr>
          <p:spPr>
            <a:xfrm rot="5400000">
              <a:off x="495300" y="-495300"/>
              <a:ext cx="6858000" cy="7848600"/>
            </a:xfrm>
            <a:prstGeom prst="triangle">
              <a:avLst>
                <a:gd name="adj" fmla="val 17097"/>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TextBox 10"/>
          <p:cNvSpPr txBox="1"/>
          <p:nvPr/>
        </p:nvSpPr>
        <p:spPr>
          <a:xfrm>
            <a:off x="0" y="990600"/>
            <a:ext cx="5943600" cy="1569660"/>
          </a:xfrm>
          <a:prstGeom prst="rect">
            <a:avLst/>
          </a:prstGeom>
          <a:noFill/>
        </p:spPr>
        <p:txBody>
          <a:bodyPr wrap="square" rtlCol="0">
            <a:spAutoFit/>
          </a:bodyPr>
          <a:lstStyle/>
          <a:p>
            <a:r>
              <a:rPr lang="en-US" sz="4800" dirty="0" smtClean="0">
                <a:solidFill>
                  <a:schemeClr val="bg1"/>
                </a:solidFill>
                <a:latin typeface="Segoe UI Light" pitchFamily="34" charset="0"/>
              </a:rPr>
              <a:t>Weekly Iron &amp; Folic Acid Supplementation</a:t>
            </a:r>
            <a:endParaRPr lang="en-US" sz="4800" dirty="0">
              <a:solidFill>
                <a:schemeClr val="bg1"/>
              </a:solidFill>
              <a:latin typeface="Segoe UI Light" pitchFamily="34" charset="0"/>
            </a:endParaRPr>
          </a:p>
        </p:txBody>
      </p:sp>
      <p:sp>
        <p:nvSpPr>
          <p:cNvPr id="12" name="TextBox 11"/>
          <p:cNvSpPr txBox="1"/>
          <p:nvPr/>
        </p:nvSpPr>
        <p:spPr>
          <a:xfrm>
            <a:off x="0" y="2590800"/>
            <a:ext cx="4648200" cy="369332"/>
          </a:xfrm>
          <a:prstGeom prst="rect">
            <a:avLst/>
          </a:prstGeom>
          <a:noFill/>
        </p:spPr>
        <p:txBody>
          <a:bodyPr wrap="square" rtlCol="0">
            <a:spAutoFit/>
          </a:bodyPr>
          <a:lstStyle/>
          <a:p>
            <a:r>
              <a:rPr lang="en-US" dirty="0" smtClean="0">
                <a:solidFill>
                  <a:schemeClr val="bg1"/>
                </a:solidFill>
                <a:latin typeface="Segoe UI Light" pitchFamily="34" charset="0"/>
              </a:rPr>
              <a:t>WORKFLOW</a:t>
            </a:r>
            <a:endParaRPr lang="en-US" dirty="0">
              <a:solidFill>
                <a:schemeClr val="bg1"/>
              </a:solidFill>
              <a:latin typeface="Segoe UI Light" pitchFamily="34" charset="0"/>
            </a:endParaRPr>
          </a:p>
        </p:txBody>
      </p:sp>
      <p:pic>
        <p:nvPicPr>
          <p:cNvPr id="10" name="Picture 9" descr="346624e4c6f8622c581335136e87cd82.jpg"/>
          <p:cNvPicPr>
            <a:picLocks noChangeAspect="1"/>
          </p:cNvPicPr>
          <p:nvPr/>
        </p:nvPicPr>
        <p:blipFill>
          <a:blip r:embed="rId2" cstate="print"/>
          <a:stretch>
            <a:fillRect/>
          </a:stretch>
        </p:blipFill>
        <p:spPr>
          <a:xfrm>
            <a:off x="7162800" y="1676400"/>
            <a:ext cx="2743200" cy="2058301"/>
          </a:xfrm>
          <a:prstGeom prst="rect">
            <a:avLst/>
          </a:prstGeom>
          <a:ln>
            <a:noFill/>
          </a:ln>
          <a:effectLst>
            <a:softEdge rad="112500"/>
          </a:effectLst>
        </p:spPr>
      </p:pic>
      <p:pic>
        <p:nvPicPr>
          <p:cNvPr id="13" name="Picture 12" descr="image001.jpg"/>
          <p:cNvPicPr>
            <a:picLocks noChangeAspect="1"/>
          </p:cNvPicPr>
          <p:nvPr/>
        </p:nvPicPr>
        <p:blipFill>
          <a:blip r:embed="rId3"/>
          <a:stretch>
            <a:fillRect/>
          </a:stretch>
        </p:blipFill>
        <p:spPr>
          <a:xfrm rot="20555299">
            <a:off x="6180623" y="3704302"/>
            <a:ext cx="2654147" cy="1990610"/>
          </a:xfrm>
          <a:prstGeom prst="rect">
            <a:avLst/>
          </a:prstGeom>
          <a:ln>
            <a:noFill/>
          </a:ln>
          <a:effectLst>
            <a:softEdge rad="112500"/>
          </a:effectLst>
        </p:spPr>
      </p:pic>
      <p:pic>
        <p:nvPicPr>
          <p:cNvPr id="14" name="Picture 13" descr="School-Health-Program-1.jpg"/>
          <p:cNvPicPr>
            <a:picLocks noChangeAspect="1"/>
          </p:cNvPicPr>
          <p:nvPr/>
        </p:nvPicPr>
        <p:blipFill>
          <a:blip r:embed="rId4"/>
          <a:stretch>
            <a:fillRect/>
          </a:stretch>
        </p:blipFill>
        <p:spPr>
          <a:xfrm rot="1093423">
            <a:off x="8633046" y="3671474"/>
            <a:ext cx="2725686" cy="204267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6096000" y="838200"/>
            <a:ext cx="5105400" cy="1569660"/>
          </a:xfrm>
          <a:prstGeom prst="rect">
            <a:avLst/>
          </a:prstGeom>
          <a:noFill/>
        </p:spPr>
        <p:txBody>
          <a:bodyPr wrap="square" rtlCol="0">
            <a:spAutoFit/>
          </a:bodyPr>
          <a:lstStyle/>
          <a:p>
            <a:pPr>
              <a:buFont typeface="Arial" pitchFamily="34" charset="0"/>
              <a:buChar char="•"/>
            </a:pPr>
            <a:r>
              <a:rPr lang="en-US" sz="1200" b="1" dirty="0" smtClean="0"/>
              <a:t>Basic Details</a:t>
            </a:r>
          </a:p>
          <a:p>
            <a:pPr>
              <a:buFont typeface="Arial" pitchFamily="34" charset="0"/>
              <a:buChar char="•"/>
            </a:pPr>
            <a:r>
              <a:rPr lang="en-US" sz="1200" b="1" dirty="0" smtClean="0"/>
              <a:t>IFA Consumption</a:t>
            </a:r>
          </a:p>
          <a:p>
            <a:pPr>
              <a:buFont typeface="Arial" pitchFamily="34" charset="0"/>
              <a:buChar char="•"/>
            </a:pPr>
            <a:r>
              <a:rPr lang="en-US" sz="1200" b="1" dirty="0" smtClean="0"/>
              <a:t>Albendazole Table Consumption</a:t>
            </a:r>
          </a:p>
          <a:p>
            <a:pPr>
              <a:buFont typeface="Arial" pitchFamily="34" charset="0"/>
              <a:buChar char="•"/>
            </a:pPr>
            <a:r>
              <a:rPr lang="en-US" sz="1200" b="1" dirty="0" smtClean="0"/>
              <a:t>Students with moderate/severe anemia (based on physical checkup only)</a:t>
            </a:r>
          </a:p>
          <a:p>
            <a:pPr>
              <a:buFont typeface="Arial" pitchFamily="34" charset="0"/>
              <a:buChar char="•"/>
            </a:pPr>
            <a:r>
              <a:rPr lang="en-US" sz="1200" b="1" dirty="0" smtClean="0"/>
              <a:t>Nutrition &amp; Health Education</a:t>
            </a:r>
          </a:p>
          <a:p>
            <a:pPr>
              <a:buFont typeface="Arial" pitchFamily="34" charset="0"/>
              <a:buChar char="•"/>
            </a:pPr>
            <a:r>
              <a:rPr lang="en-US" sz="1200" b="1" dirty="0" smtClean="0"/>
              <a:t>Adverse effects of IFA Consumption</a:t>
            </a:r>
          </a:p>
          <a:p>
            <a:pPr>
              <a:buFont typeface="Arial" pitchFamily="34" charset="0"/>
              <a:buChar char="•"/>
            </a:pPr>
            <a:r>
              <a:rPr lang="en-US" sz="1200" b="1" dirty="0" smtClean="0"/>
              <a:t>Supplement Entry</a:t>
            </a:r>
          </a:p>
          <a:p>
            <a:pPr>
              <a:buFont typeface="Arial" pitchFamily="34" charset="0"/>
              <a:buChar char="•"/>
            </a:pPr>
            <a:r>
              <a:rPr lang="en-US" sz="1200" b="1" dirty="0" smtClean="0"/>
              <a:t>Stock Details</a:t>
            </a:r>
            <a:endParaRPr lang="en-US" sz="1200" b="1" dirty="0"/>
          </a:p>
        </p:txBody>
      </p:sp>
      <p:sp>
        <p:nvSpPr>
          <p:cNvPr id="8" name="Left Brace 7"/>
          <p:cNvSpPr/>
          <p:nvPr/>
        </p:nvSpPr>
        <p:spPr>
          <a:xfrm>
            <a:off x="5943600" y="762000"/>
            <a:ext cx="228600" cy="1600200"/>
          </a:xfrm>
          <a:prstGeom prst="leftBrace">
            <a:avLst/>
          </a:prstGeom>
          <a:ln w="28575">
            <a:solidFill>
              <a:srgbClr val="660033"/>
            </a:solidFill>
            <a:headEnd type="none" w="med" len="med"/>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n>
                <a:solidFill>
                  <a:schemeClr val="tx1"/>
                </a:solidFill>
              </a:ln>
            </a:endParaRPr>
          </a:p>
        </p:txBody>
      </p:sp>
      <p:sp>
        <p:nvSpPr>
          <p:cNvPr id="9" name="TextBox 8"/>
          <p:cNvSpPr txBox="1"/>
          <p:nvPr/>
        </p:nvSpPr>
        <p:spPr>
          <a:xfrm>
            <a:off x="4191000" y="762000"/>
            <a:ext cx="1600200" cy="1569660"/>
          </a:xfrm>
          <a:prstGeom prst="rect">
            <a:avLst/>
          </a:prstGeom>
          <a:noFill/>
        </p:spPr>
        <p:txBody>
          <a:bodyPr wrap="square" rtlCol="0">
            <a:spAutoFit/>
          </a:bodyPr>
          <a:lstStyle/>
          <a:p>
            <a:pPr algn="just"/>
            <a:r>
              <a:rPr lang="en-US" sz="1200" b="1" dirty="0" smtClean="0"/>
              <a:t>Schools under various districts enter the following data on a monthly basis based on consumption by students ( classes 6 to 12), Teachers and staffs. </a:t>
            </a:r>
            <a:endParaRPr lang="en-US" sz="1200" b="1" dirty="0"/>
          </a:p>
        </p:txBody>
      </p:sp>
      <p:sp>
        <p:nvSpPr>
          <p:cNvPr id="17" name="Left Brace 16"/>
          <p:cNvSpPr/>
          <p:nvPr/>
        </p:nvSpPr>
        <p:spPr>
          <a:xfrm flipH="1">
            <a:off x="10896600" y="762000"/>
            <a:ext cx="228600" cy="1600200"/>
          </a:xfrm>
          <a:prstGeom prst="leftBrace">
            <a:avLst/>
          </a:prstGeom>
          <a:ln w="28575">
            <a:solidFill>
              <a:srgbClr val="660033"/>
            </a:solidFill>
            <a:headEnd type="none" w="med" len="med"/>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n>
                <a:solidFill>
                  <a:schemeClr val="tx1"/>
                </a:solidFill>
              </a:ln>
            </a:endParaRPr>
          </a:p>
        </p:txBody>
      </p:sp>
      <p:sp>
        <p:nvSpPr>
          <p:cNvPr id="27" name="TextBox 26"/>
          <p:cNvSpPr txBox="1"/>
          <p:nvPr/>
        </p:nvSpPr>
        <p:spPr>
          <a:xfrm>
            <a:off x="8534400" y="2819400"/>
            <a:ext cx="1828800" cy="461665"/>
          </a:xfrm>
          <a:prstGeom prst="rect">
            <a:avLst/>
          </a:prstGeom>
          <a:noFill/>
        </p:spPr>
        <p:txBody>
          <a:bodyPr wrap="square" rtlCol="0">
            <a:spAutoFit/>
          </a:bodyPr>
          <a:lstStyle/>
          <a:p>
            <a:pPr algn="ctr"/>
            <a:r>
              <a:rPr lang="en-US" sz="1200" b="1" dirty="0" smtClean="0"/>
              <a:t>This data is sent to BMOH for verification</a:t>
            </a:r>
            <a:endParaRPr lang="en-US" sz="1200" b="1" dirty="0"/>
          </a:p>
        </p:txBody>
      </p:sp>
      <p:sp>
        <p:nvSpPr>
          <p:cNvPr id="31" name="TextBox 30"/>
          <p:cNvSpPr txBox="1"/>
          <p:nvPr/>
        </p:nvSpPr>
        <p:spPr>
          <a:xfrm>
            <a:off x="5029200" y="3581400"/>
            <a:ext cx="1828800" cy="646331"/>
          </a:xfrm>
          <a:prstGeom prst="rect">
            <a:avLst/>
          </a:prstGeom>
          <a:noFill/>
        </p:spPr>
        <p:txBody>
          <a:bodyPr wrap="square" rtlCol="0">
            <a:spAutoFit/>
          </a:bodyPr>
          <a:lstStyle/>
          <a:p>
            <a:pPr algn="ctr"/>
            <a:r>
              <a:rPr lang="en-US" sz="1200" b="1" dirty="0" smtClean="0"/>
              <a:t>The BMOH only updates STOCK DETAILS and forwards</a:t>
            </a:r>
            <a:endParaRPr lang="en-US" sz="1200" b="1" dirty="0"/>
          </a:p>
        </p:txBody>
      </p:sp>
      <p:sp>
        <p:nvSpPr>
          <p:cNvPr id="42" name="TextBox 41"/>
          <p:cNvSpPr txBox="1"/>
          <p:nvPr/>
        </p:nvSpPr>
        <p:spPr>
          <a:xfrm>
            <a:off x="533400" y="1343977"/>
            <a:ext cx="1371600" cy="408623"/>
          </a:xfrm>
          <a:prstGeom prst="roundRect">
            <a:avLst/>
          </a:prstGeom>
          <a:solidFill>
            <a:schemeClr val="accent6">
              <a:lumMod val="60000"/>
              <a:lumOff val="40000"/>
            </a:schemeClr>
          </a:solidFill>
        </p:spPr>
        <p:txBody>
          <a:bodyPr wrap="square" rtlCol="0">
            <a:spAutoFit/>
          </a:bodyPr>
          <a:lstStyle/>
          <a:p>
            <a:pPr algn="ctr"/>
            <a:r>
              <a:rPr lang="en-US" b="1" dirty="0" smtClean="0"/>
              <a:t>SCHOOL</a:t>
            </a:r>
            <a:endParaRPr lang="en-US" b="1" dirty="0"/>
          </a:p>
        </p:txBody>
      </p:sp>
      <p:sp>
        <p:nvSpPr>
          <p:cNvPr id="44" name="TextBox 43"/>
          <p:cNvSpPr txBox="1"/>
          <p:nvPr/>
        </p:nvSpPr>
        <p:spPr>
          <a:xfrm>
            <a:off x="6781800" y="3124200"/>
            <a:ext cx="1371600" cy="408623"/>
          </a:xfrm>
          <a:prstGeom prst="roundRect">
            <a:avLst/>
          </a:prstGeom>
          <a:solidFill>
            <a:schemeClr val="accent6">
              <a:lumMod val="60000"/>
              <a:lumOff val="40000"/>
            </a:schemeClr>
          </a:solidFill>
        </p:spPr>
        <p:txBody>
          <a:bodyPr wrap="square" rtlCol="0">
            <a:spAutoFit/>
          </a:bodyPr>
          <a:lstStyle/>
          <a:p>
            <a:pPr algn="ctr"/>
            <a:r>
              <a:rPr lang="en-US" b="1" dirty="0" smtClean="0"/>
              <a:t>BMOH</a:t>
            </a:r>
            <a:endParaRPr lang="en-US" b="1" dirty="0"/>
          </a:p>
        </p:txBody>
      </p:sp>
      <p:sp>
        <p:nvSpPr>
          <p:cNvPr id="45" name="TextBox 44"/>
          <p:cNvSpPr txBox="1"/>
          <p:nvPr/>
        </p:nvSpPr>
        <p:spPr>
          <a:xfrm>
            <a:off x="457200" y="4267200"/>
            <a:ext cx="1371600" cy="715089"/>
          </a:xfrm>
          <a:prstGeom prst="roundRect">
            <a:avLst/>
          </a:prstGeom>
          <a:solidFill>
            <a:schemeClr val="accent6">
              <a:lumMod val="60000"/>
              <a:lumOff val="40000"/>
            </a:schemeClr>
          </a:solidFill>
        </p:spPr>
        <p:txBody>
          <a:bodyPr wrap="square" rtlCol="0">
            <a:spAutoFit/>
          </a:bodyPr>
          <a:lstStyle/>
          <a:p>
            <a:pPr algn="ctr"/>
            <a:r>
              <a:rPr lang="en-US" b="1" dirty="0" smtClean="0"/>
              <a:t>HEALTH DISTRICT</a:t>
            </a:r>
            <a:endParaRPr lang="en-US" b="1" dirty="0"/>
          </a:p>
        </p:txBody>
      </p:sp>
      <p:cxnSp>
        <p:nvCxnSpPr>
          <p:cNvPr id="660" name="Straight Arrow Connector 659"/>
          <p:cNvCxnSpPr>
            <a:stCxn id="42" idx="3"/>
            <a:endCxn id="9" idx="1"/>
          </p:cNvCxnSpPr>
          <p:nvPr/>
        </p:nvCxnSpPr>
        <p:spPr>
          <a:xfrm flipV="1">
            <a:off x="1905000" y="1546830"/>
            <a:ext cx="2286000" cy="1459"/>
          </a:xfrm>
          <a:prstGeom prst="straightConnector1">
            <a:avLst/>
          </a:prstGeom>
          <a:ln>
            <a:solidFill>
              <a:srgbClr val="660033"/>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663" name="Elbow Connector 662"/>
          <p:cNvCxnSpPr>
            <a:stCxn id="17" idx="1"/>
            <a:endCxn id="44" idx="3"/>
          </p:cNvCxnSpPr>
          <p:nvPr/>
        </p:nvCxnSpPr>
        <p:spPr>
          <a:xfrm flipH="1">
            <a:off x="8153400" y="1562100"/>
            <a:ext cx="2971800" cy="1766412"/>
          </a:xfrm>
          <a:prstGeom prst="bentConnector3">
            <a:avLst>
              <a:gd name="adj1" fmla="val -7692"/>
            </a:avLst>
          </a:prstGeom>
          <a:ln>
            <a:solidFill>
              <a:srgbClr val="660033"/>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671" name="TextBox 670"/>
          <p:cNvSpPr txBox="1"/>
          <p:nvPr/>
        </p:nvSpPr>
        <p:spPr>
          <a:xfrm>
            <a:off x="3429000" y="3124200"/>
            <a:ext cx="1371600" cy="408623"/>
          </a:xfrm>
          <a:prstGeom prst="roundRect">
            <a:avLst/>
          </a:prstGeom>
          <a:solidFill>
            <a:schemeClr val="accent6">
              <a:lumMod val="60000"/>
              <a:lumOff val="40000"/>
            </a:schemeClr>
          </a:solidFill>
        </p:spPr>
        <p:txBody>
          <a:bodyPr wrap="square" rtlCol="0">
            <a:spAutoFit/>
          </a:bodyPr>
          <a:lstStyle/>
          <a:p>
            <a:pPr algn="ctr"/>
            <a:r>
              <a:rPr lang="en-US" b="1" dirty="0" smtClean="0"/>
              <a:t>ACMOH</a:t>
            </a:r>
            <a:endParaRPr lang="en-US" b="1" dirty="0"/>
          </a:p>
        </p:txBody>
      </p:sp>
      <p:sp>
        <p:nvSpPr>
          <p:cNvPr id="672" name="TextBox 671"/>
          <p:cNvSpPr txBox="1"/>
          <p:nvPr/>
        </p:nvSpPr>
        <p:spPr>
          <a:xfrm>
            <a:off x="1219200" y="3352800"/>
            <a:ext cx="1905000" cy="461665"/>
          </a:xfrm>
          <a:prstGeom prst="rect">
            <a:avLst/>
          </a:prstGeom>
          <a:noFill/>
        </p:spPr>
        <p:txBody>
          <a:bodyPr wrap="square" rtlCol="0">
            <a:spAutoFit/>
          </a:bodyPr>
          <a:lstStyle/>
          <a:p>
            <a:pPr algn="just"/>
            <a:r>
              <a:rPr lang="en-US" sz="1200" b="1" dirty="0" smtClean="0"/>
              <a:t>The ACMOH views and forwards to district level</a:t>
            </a:r>
            <a:endParaRPr lang="en-US" sz="1200" b="1" dirty="0"/>
          </a:p>
        </p:txBody>
      </p:sp>
      <p:cxnSp>
        <p:nvCxnSpPr>
          <p:cNvPr id="673" name="Elbow Connector 665"/>
          <p:cNvCxnSpPr>
            <a:stCxn id="671" idx="1"/>
            <a:endCxn id="45" idx="0"/>
          </p:cNvCxnSpPr>
          <p:nvPr/>
        </p:nvCxnSpPr>
        <p:spPr>
          <a:xfrm rot="10800000" flipV="1">
            <a:off x="1143000" y="3328512"/>
            <a:ext cx="2286000" cy="938688"/>
          </a:xfrm>
          <a:prstGeom prst="bentConnector2">
            <a:avLst/>
          </a:prstGeom>
          <a:ln>
            <a:solidFill>
              <a:srgbClr val="660033"/>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676" name="Straight Arrow Connector 675"/>
          <p:cNvCxnSpPr>
            <a:endCxn id="671" idx="3"/>
          </p:cNvCxnSpPr>
          <p:nvPr/>
        </p:nvCxnSpPr>
        <p:spPr>
          <a:xfrm rot="10800000">
            <a:off x="4800600" y="3328512"/>
            <a:ext cx="1981200" cy="24288"/>
          </a:xfrm>
          <a:prstGeom prst="straightConnector1">
            <a:avLst/>
          </a:prstGeom>
          <a:ln>
            <a:solidFill>
              <a:srgbClr val="660033"/>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693" name="TextBox 692"/>
          <p:cNvSpPr txBox="1"/>
          <p:nvPr/>
        </p:nvSpPr>
        <p:spPr>
          <a:xfrm>
            <a:off x="533400" y="2057400"/>
            <a:ext cx="1371600" cy="408623"/>
          </a:xfrm>
          <a:prstGeom prst="roundRect">
            <a:avLst/>
          </a:prstGeom>
          <a:solidFill>
            <a:schemeClr val="accent6">
              <a:lumMod val="60000"/>
              <a:lumOff val="40000"/>
            </a:schemeClr>
          </a:solidFill>
        </p:spPr>
        <p:txBody>
          <a:bodyPr wrap="square" rtlCol="0">
            <a:spAutoFit/>
          </a:bodyPr>
          <a:lstStyle/>
          <a:p>
            <a:pPr algn="ctr"/>
            <a:r>
              <a:rPr lang="en-US" b="1" dirty="0" smtClean="0"/>
              <a:t>CDPO</a:t>
            </a:r>
            <a:endParaRPr lang="en-US" b="1" dirty="0"/>
          </a:p>
        </p:txBody>
      </p:sp>
      <p:sp>
        <p:nvSpPr>
          <p:cNvPr id="697" name="TextBox 696"/>
          <p:cNvSpPr txBox="1"/>
          <p:nvPr/>
        </p:nvSpPr>
        <p:spPr>
          <a:xfrm>
            <a:off x="1828800" y="1828800"/>
            <a:ext cx="1905000" cy="1015663"/>
          </a:xfrm>
          <a:prstGeom prst="rect">
            <a:avLst/>
          </a:prstGeom>
          <a:noFill/>
        </p:spPr>
        <p:txBody>
          <a:bodyPr wrap="square" rtlCol="0">
            <a:spAutoFit/>
          </a:bodyPr>
          <a:lstStyle/>
          <a:p>
            <a:pPr algn="just"/>
            <a:r>
              <a:rPr lang="en-US" sz="1200" b="1" dirty="0" smtClean="0"/>
              <a:t>The CDPO enters supplement details and updates stock details for AWC’s and forwards to district level</a:t>
            </a:r>
            <a:endParaRPr lang="en-US" sz="1200" b="1" dirty="0"/>
          </a:p>
        </p:txBody>
      </p:sp>
      <p:cxnSp>
        <p:nvCxnSpPr>
          <p:cNvPr id="700" name="Elbow Connector 699"/>
          <p:cNvCxnSpPr>
            <a:stCxn id="697" idx="3"/>
            <a:endCxn id="45" idx="1"/>
          </p:cNvCxnSpPr>
          <p:nvPr/>
        </p:nvCxnSpPr>
        <p:spPr>
          <a:xfrm flipH="1">
            <a:off x="457200" y="2336632"/>
            <a:ext cx="3276600" cy="2288113"/>
          </a:xfrm>
          <a:prstGeom prst="bentConnector5">
            <a:avLst>
              <a:gd name="adj1" fmla="val -6977"/>
              <a:gd name="adj2" fmla="val 26857"/>
              <a:gd name="adj3" fmla="val 106977"/>
            </a:avLst>
          </a:prstGeom>
          <a:ln>
            <a:solidFill>
              <a:srgbClr val="660033"/>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7391400" y="4191000"/>
            <a:ext cx="1371600" cy="408623"/>
          </a:xfrm>
          <a:prstGeom prst="roundRect">
            <a:avLst/>
          </a:prstGeom>
          <a:solidFill>
            <a:schemeClr val="accent6">
              <a:lumMod val="60000"/>
              <a:lumOff val="40000"/>
            </a:schemeClr>
          </a:solidFill>
        </p:spPr>
        <p:txBody>
          <a:bodyPr wrap="square" rtlCol="0">
            <a:spAutoFit/>
          </a:bodyPr>
          <a:lstStyle/>
          <a:p>
            <a:pPr algn="ctr"/>
            <a:r>
              <a:rPr lang="en-US" b="1" dirty="0" smtClean="0"/>
              <a:t>Circle SI</a:t>
            </a:r>
            <a:endParaRPr lang="en-US" b="1" dirty="0"/>
          </a:p>
        </p:txBody>
      </p:sp>
      <p:cxnSp>
        <p:nvCxnSpPr>
          <p:cNvPr id="34" name="Shape 33"/>
          <p:cNvCxnSpPr>
            <a:stCxn id="17" idx="2"/>
            <a:endCxn id="25" idx="3"/>
          </p:cNvCxnSpPr>
          <p:nvPr/>
        </p:nvCxnSpPr>
        <p:spPr>
          <a:xfrm rot="16200000" flipH="1" flipV="1">
            <a:off x="8813244" y="2311956"/>
            <a:ext cx="2033112" cy="2133600"/>
          </a:xfrm>
          <a:prstGeom prst="bentConnector4">
            <a:avLst>
              <a:gd name="adj1" fmla="val -2714"/>
              <a:gd name="adj2" fmla="val -29803"/>
            </a:avLst>
          </a:prstGeom>
          <a:ln>
            <a:solidFill>
              <a:srgbClr val="660033"/>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9067800" y="3886200"/>
            <a:ext cx="1828800" cy="461665"/>
          </a:xfrm>
          <a:prstGeom prst="rect">
            <a:avLst/>
          </a:prstGeom>
          <a:noFill/>
        </p:spPr>
        <p:txBody>
          <a:bodyPr wrap="square" rtlCol="0">
            <a:spAutoFit/>
          </a:bodyPr>
          <a:lstStyle/>
          <a:p>
            <a:pPr algn="ctr"/>
            <a:r>
              <a:rPr lang="en-US" sz="1200" b="1" dirty="0" smtClean="0"/>
              <a:t>View the entire report of School</a:t>
            </a:r>
            <a:endParaRPr lang="en-US" sz="12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TextBox 35"/>
          <p:cNvSpPr txBox="1"/>
          <p:nvPr/>
        </p:nvSpPr>
        <p:spPr>
          <a:xfrm>
            <a:off x="2514600" y="838200"/>
            <a:ext cx="6858000" cy="369332"/>
          </a:xfrm>
          <a:prstGeom prst="rect">
            <a:avLst/>
          </a:prstGeom>
          <a:noFill/>
        </p:spPr>
        <p:txBody>
          <a:bodyPr wrap="square" rtlCol="0">
            <a:spAutoFit/>
          </a:bodyPr>
          <a:lstStyle/>
          <a:p>
            <a:r>
              <a:rPr lang="en-US" dirty="0" smtClean="0"/>
              <a:t>School User Login to WIFS portal with their unique User credential</a:t>
            </a:r>
            <a:endParaRPr lang="en-US" dirty="0"/>
          </a:p>
        </p:txBody>
      </p:sp>
      <p:pic>
        <p:nvPicPr>
          <p:cNvPr id="9" name="Picture 8" descr="l1.png"/>
          <p:cNvPicPr/>
          <p:nvPr/>
        </p:nvPicPr>
        <p:blipFill>
          <a:blip r:embed="rId3" cstate="print"/>
          <a:stretch>
            <a:fillRect/>
          </a:stretch>
        </p:blipFill>
        <p:spPr>
          <a:xfrm>
            <a:off x="609600" y="1371600"/>
            <a:ext cx="10744200" cy="4724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Box 36"/>
          <p:cNvSpPr txBox="1"/>
          <p:nvPr/>
        </p:nvSpPr>
        <p:spPr>
          <a:xfrm>
            <a:off x="3352800" y="838200"/>
            <a:ext cx="4419600" cy="369332"/>
          </a:xfrm>
          <a:prstGeom prst="rect">
            <a:avLst/>
          </a:prstGeom>
          <a:noFill/>
        </p:spPr>
        <p:txBody>
          <a:bodyPr wrap="square" rtlCol="0">
            <a:spAutoFit/>
          </a:bodyPr>
          <a:lstStyle/>
          <a:p>
            <a:r>
              <a:rPr lang="en-US" dirty="0" smtClean="0"/>
              <a:t>School User redirected to the home page</a:t>
            </a:r>
            <a:endParaRPr lang="en-US" dirty="0"/>
          </a:p>
        </p:txBody>
      </p:sp>
      <p:pic>
        <p:nvPicPr>
          <p:cNvPr id="10" name="Picture 9" descr="l2.png"/>
          <p:cNvPicPr/>
          <p:nvPr/>
        </p:nvPicPr>
        <p:blipFill>
          <a:blip r:embed="rId3" cstate="print"/>
          <a:stretch>
            <a:fillRect/>
          </a:stretch>
        </p:blipFill>
        <p:spPr>
          <a:xfrm>
            <a:off x="1981200" y="1295400"/>
            <a:ext cx="7696200" cy="4876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381000" y="762000"/>
            <a:ext cx="6858000" cy="369332"/>
          </a:xfrm>
          <a:prstGeom prst="rect">
            <a:avLst/>
          </a:prstGeom>
          <a:noFill/>
        </p:spPr>
        <p:txBody>
          <a:bodyPr wrap="square" rtlCol="0">
            <a:spAutoFit/>
          </a:bodyPr>
          <a:lstStyle/>
          <a:p>
            <a:r>
              <a:rPr lang="en-US" dirty="0" smtClean="0"/>
              <a:t>School User clicks on ‘Student Info’ from Master main menu</a:t>
            </a:r>
            <a:endParaRPr lang="en-US" dirty="0"/>
          </a:p>
        </p:txBody>
      </p:sp>
      <p:sp>
        <p:nvSpPr>
          <p:cNvPr id="8" name="TextBox 7"/>
          <p:cNvSpPr txBox="1"/>
          <p:nvPr/>
        </p:nvSpPr>
        <p:spPr>
          <a:xfrm>
            <a:off x="4114800" y="2895600"/>
            <a:ext cx="6858000" cy="369332"/>
          </a:xfrm>
          <a:prstGeom prst="rect">
            <a:avLst/>
          </a:prstGeom>
          <a:noFill/>
        </p:spPr>
        <p:txBody>
          <a:bodyPr wrap="square" rtlCol="0">
            <a:spAutoFit/>
          </a:bodyPr>
          <a:lstStyle/>
          <a:p>
            <a:r>
              <a:rPr lang="en-US" dirty="0" smtClean="0"/>
              <a:t>School User redirected to the Student information page</a:t>
            </a:r>
            <a:endParaRPr lang="en-US" dirty="0"/>
          </a:p>
        </p:txBody>
      </p:sp>
      <p:sp>
        <p:nvSpPr>
          <p:cNvPr id="9" name="Curved Left Arrow 8"/>
          <p:cNvSpPr/>
          <p:nvPr/>
        </p:nvSpPr>
        <p:spPr>
          <a:xfrm rot="19448074">
            <a:off x="8650858" y="828410"/>
            <a:ext cx="762000" cy="2025447"/>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0" name="Picture 9" descr="si1.png"/>
          <p:cNvPicPr/>
          <p:nvPr/>
        </p:nvPicPr>
        <p:blipFill>
          <a:blip r:embed="rId3" cstate="print"/>
          <a:stretch>
            <a:fillRect/>
          </a:stretch>
        </p:blipFill>
        <p:spPr>
          <a:xfrm>
            <a:off x="304800" y="1219200"/>
            <a:ext cx="6324600" cy="914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descr="si2.png"/>
          <p:cNvPicPr/>
          <p:nvPr/>
        </p:nvPicPr>
        <p:blipFill>
          <a:blip r:embed="rId4" cstate="print"/>
          <a:stretch>
            <a:fillRect/>
          </a:stretch>
        </p:blipFill>
        <p:spPr>
          <a:xfrm>
            <a:off x="3505200" y="3276600"/>
            <a:ext cx="7620000" cy="2819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2590800" y="685800"/>
            <a:ext cx="6858000" cy="369332"/>
          </a:xfrm>
          <a:prstGeom prst="rect">
            <a:avLst/>
          </a:prstGeom>
          <a:noFill/>
        </p:spPr>
        <p:txBody>
          <a:bodyPr wrap="square" rtlCol="0">
            <a:spAutoFit/>
          </a:bodyPr>
          <a:lstStyle/>
          <a:p>
            <a:r>
              <a:rPr lang="en-US" dirty="0" smtClean="0"/>
              <a:t>User enters student information from Class VI to Class XII</a:t>
            </a:r>
            <a:endParaRPr lang="en-US" dirty="0"/>
          </a:p>
        </p:txBody>
      </p:sp>
      <p:sp>
        <p:nvSpPr>
          <p:cNvPr id="8" name="TextBox 7"/>
          <p:cNvSpPr txBox="1"/>
          <p:nvPr/>
        </p:nvSpPr>
        <p:spPr>
          <a:xfrm>
            <a:off x="2743200" y="3886200"/>
            <a:ext cx="4343400" cy="369332"/>
          </a:xfrm>
          <a:prstGeom prst="rect">
            <a:avLst/>
          </a:prstGeom>
          <a:noFill/>
        </p:spPr>
        <p:txBody>
          <a:bodyPr wrap="square" rtlCol="0">
            <a:spAutoFit/>
          </a:bodyPr>
          <a:lstStyle/>
          <a:p>
            <a:r>
              <a:rPr lang="en-US" dirty="0" smtClean="0"/>
              <a:t>Student information Saves accordingly</a:t>
            </a:r>
            <a:endParaRPr lang="en-US" dirty="0"/>
          </a:p>
        </p:txBody>
      </p:sp>
      <p:pic>
        <p:nvPicPr>
          <p:cNvPr id="9" name="Picture 8" descr="si4.png"/>
          <p:cNvPicPr/>
          <p:nvPr/>
        </p:nvPicPr>
        <p:blipFill>
          <a:blip r:embed="rId3" cstate="print"/>
          <a:stretch>
            <a:fillRect/>
          </a:stretch>
        </p:blipFill>
        <p:spPr>
          <a:xfrm>
            <a:off x="1219200" y="1143000"/>
            <a:ext cx="9525000" cy="2514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si5.png"/>
          <p:cNvPicPr/>
          <p:nvPr/>
        </p:nvPicPr>
        <p:blipFill>
          <a:blip r:embed="rId4" cstate="print"/>
          <a:stretch>
            <a:fillRect/>
          </a:stretch>
        </p:blipFill>
        <p:spPr>
          <a:xfrm>
            <a:off x="1219200" y="4343400"/>
            <a:ext cx="9525000" cy="1219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2667000" y="762000"/>
            <a:ext cx="6858000" cy="369332"/>
          </a:xfrm>
          <a:prstGeom prst="rect">
            <a:avLst/>
          </a:prstGeom>
          <a:noFill/>
        </p:spPr>
        <p:txBody>
          <a:bodyPr wrap="square" rtlCol="0">
            <a:spAutoFit/>
          </a:bodyPr>
          <a:lstStyle/>
          <a:p>
            <a:r>
              <a:rPr lang="en-US" dirty="0" smtClean="0"/>
              <a:t>Student Information of each class stored accordingly</a:t>
            </a:r>
            <a:endParaRPr lang="en-US" dirty="0"/>
          </a:p>
        </p:txBody>
      </p:sp>
      <p:pic>
        <p:nvPicPr>
          <p:cNvPr id="7" name="Picture 6" descr="si6.png"/>
          <p:cNvPicPr/>
          <p:nvPr/>
        </p:nvPicPr>
        <p:blipFill>
          <a:blip r:embed="rId3" cstate="print"/>
          <a:stretch>
            <a:fillRect/>
          </a:stretch>
        </p:blipFill>
        <p:spPr>
          <a:xfrm>
            <a:off x="1295400" y="1295400"/>
            <a:ext cx="9296400" cy="4953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228600" y="762000"/>
            <a:ext cx="6858000" cy="369332"/>
          </a:xfrm>
          <a:prstGeom prst="rect">
            <a:avLst/>
          </a:prstGeom>
          <a:noFill/>
        </p:spPr>
        <p:txBody>
          <a:bodyPr wrap="square" rtlCol="0">
            <a:spAutoFit/>
          </a:bodyPr>
          <a:lstStyle/>
          <a:p>
            <a:r>
              <a:rPr lang="en-US" dirty="0" smtClean="0"/>
              <a:t>School User clicks on ‘School Master’ from Master main menu</a:t>
            </a:r>
            <a:endParaRPr lang="en-US" dirty="0"/>
          </a:p>
        </p:txBody>
      </p:sp>
      <p:sp>
        <p:nvSpPr>
          <p:cNvPr id="8" name="TextBox 7"/>
          <p:cNvSpPr txBox="1"/>
          <p:nvPr/>
        </p:nvSpPr>
        <p:spPr>
          <a:xfrm>
            <a:off x="3733800" y="2667000"/>
            <a:ext cx="6858000" cy="369332"/>
          </a:xfrm>
          <a:prstGeom prst="rect">
            <a:avLst/>
          </a:prstGeom>
          <a:noFill/>
        </p:spPr>
        <p:txBody>
          <a:bodyPr wrap="square" rtlCol="0">
            <a:spAutoFit/>
          </a:bodyPr>
          <a:lstStyle/>
          <a:p>
            <a:r>
              <a:rPr lang="en-US" dirty="0" smtClean="0"/>
              <a:t>School User redirected to the School Master page</a:t>
            </a:r>
            <a:endParaRPr lang="en-US" dirty="0"/>
          </a:p>
        </p:txBody>
      </p:sp>
      <p:sp>
        <p:nvSpPr>
          <p:cNvPr id="9" name="Curved Left Arrow 8"/>
          <p:cNvSpPr/>
          <p:nvPr/>
        </p:nvSpPr>
        <p:spPr>
          <a:xfrm rot="19448074">
            <a:off x="8650858" y="828410"/>
            <a:ext cx="762000" cy="2025447"/>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1" name="Picture 10" descr="sm1.png"/>
          <p:cNvPicPr/>
          <p:nvPr/>
        </p:nvPicPr>
        <p:blipFill>
          <a:blip r:embed="rId3" cstate="print"/>
          <a:stretch>
            <a:fillRect/>
          </a:stretch>
        </p:blipFill>
        <p:spPr>
          <a:xfrm>
            <a:off x="304800" y="1143000"/>
            <a:ext cx="6934200" cy="1066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descr="sm2.png"/>
          <p:cNvPicPr/>
          <p:nvPr/>
        </p:nvPicPr>
        <p:blipFill>
          <a:blip r:embed="rId4" cstate="print"/>
          <a:stretch>
            <a:fillRect/>
          </a:stretch>
        </p:blipFill>
        <p:spPr>
          <a:xfrm>
            <a:off x="3276600" y="3276600"/>
            <a:ext cx="7010400" cy="304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914400" y="685800"/>
            <a:ext cx="10515600" cy="369332"/>
          </a:xfrm>
          <a:prstGeom prst="rect">
            <a:avLst/>
          </a:prstGeom>
          <a:noFill/>
        </p:spPr>
        <p:txBody>
          <a:bodyPr wrap="square" rtlCol="0">
            <a:spAutoFit/>
          </a:bodyPr>
          <a:lstStyle/>
          <a:p>
            <a:r>
              <a:rPr lang="en-US" dirty="0" smtClean="0"/>
              <a:t>User have to click on edit to update the school master as few data are not fetched from old databases</a:t>
            </a:r>
            <a:endParaRPr lang="en-US" dirty="0"/>
          </a:p>
        </p:txBody>
      </p:sp>
      <p:sp>
        <p:nvSpPr>
          <p:cNvPr id="8" name="TextBox 7"/>
          <p:cNvSpPr txBox="1"/>
          <p:nvPr/>
        </p:nvSpPr>
        <p:spPr>
          <a:xfrm>
            <a:off x="381000" y="2819400"/>
            <a:ext cx="11277600" cy="338554"/>
          </a:xfrm>
          <a:prstGeom prst="rect">
            <a:avLst/>
          </a:prstGeom>
          <a:noFill/>
        </p:spPr>
        <p:txBody>
          <a:bodyPr wrap="square" rtlCol="0">
            <a:spAutoFit/>
          </a:bodyPr>
          <a:lstStyle/>
          <a:p>
            <a:r>
              <a:rPr lang="en-US" sz="1600" dirty="0" smtClean="0"/>
              <a:t>User will add the missing details and click on Submit button. User cannot add Supplement Entry without adding this missing details </a:t>
            </a:r>
            <a:endParaRPr lang="en-US" sz="1600" dirty="0"/>
          </a:p>
        </p:txBody>
      </p:sp>
      <p:pic>
        <p:nvPicPr>
          <p:cNvPr id="9" name="Picture 8" descr="sm3.png"/>
          <p:cNvPicPr/>
          <p:nvPr/>
        </p:nvPicPr>
        <p:blipFill>
          <a:blip r:embed="rId3" cstate="print"/>
          <a:stretch>
            <a:fillRect/>
          </a:stretch>
        </p:blipFill>
        <p:spPr>
          <a:xfrm>
            <a:off x="990600" y="1143000"/>
            <a:ext cx="9829800" cy="1295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sm4.png"/>
          <p:cNvPicPr/>
          <p:nvPr/>
        </p:nvPicPr>
        <p:blipFill>
          <a:blip r:embed="rId4" cstate="print"/>
          <a:stretch>
            <a:fillRect/>
          </a:stretch>
        </p:blipFill>
        <p:spPr>
          <a:xfrm>
            <a:off x="914400" y="3352800"/>
            <a:ext cx="10058400"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1981200" y="990600"/>
            <a:ext cx="6858000" cy="369332"/>
          </a:xfrm>
          <a:prstGeom prst="rect">
            <a:avLst/>
          </a:prstGeom>
          <a:noFill/>
        </p:spPr>
        <p:txBody>
          <a:bodyPr wrap="square" rtlCol="0">
            <a:spAutoFit/>
          </a:bodyPr>
          <a:lstStyle/>
          <a:p>
            <a:r>
              <a:rPr lang="en-US" dirty="0" smtClean="0"/>
              <a:t>School User clicks on ‘Supplement Entry’ from Master main menu</a:t>
            </a:r>
            <a:endParaRPr lang="en-US" dirty="0"/>
          </a:p>
        </p:txBody>
      </p:sp>
      <p:pic>
        <p:nvPicPr>
          <p:cNvPr id="6" name="Picture 5" descr="se1.png"/>
          <p:cNvPicPr/>
          <p:nvPr/>
        </p:nvPicPr>
        <p:blipFill>
          <a:blip r:embed="rId3" cstate="print"/>
          <a:stretch>
            <a:fillRect/>
          </a:stretch>
        </p:blipFill>
        <p:spPr>
          <a:xfrm>
            <a:off x="990600" y="1447800"/>
            <a:ext cx="9525000" cy="1447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2971800" y="685800"/>
            <a:ext cx="6172200" cy="369332"/>
          </a:xfrm>
          <a:prstGeom prst="rect">
            <a:avLst/>
          </a:prstGeom>
          <a:noFill/>
        </p:spPr>
        <p:txBody>
          <a:bodyPr wrap="square" rtlCol="0">
            <a:spAutoFit/>
          </a:bodyPr>
          <a:lstStyle/>
          <a:p>
            <a:r>
              <a:rPr lang="en-US" dirty="0" smtClean="0"/>
              <a:t>School User redirected to the Supplement Entry page</a:t>
            </a:r>
            <a:endParaRPr lang="en-US" dirty="0"/>
          </a:p>
        </p:txBody>
      </p:sp>
      <p:pic>
        <p:nvPicPr>
          <p:cNvPr id="8" name="Picture 7" descr="se2.png"/>
          <p:cNvPicPr/>
          <p:nvPr/>
        </p:nvPicPr>
        <p:blipFill>
          <a:blip r:embed="rId3" cstate="print"/>
          <a:stretch>
            <a:fillRect/>
          </a:stretch>
        </p:blipFill>
        <p:spPr>
          <a:xfrm>
            <a:off x="3581400" y="1066800"/>
            <a:ext cx="4023526" cy="52597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914400" y="838200"/>
            <a:ext cx="9677400" cy="1685077"/>
          </a:xfrm>
          <a:prstGeom prst="rect">
            <a:avLst/>
          </a:prstGeom>
          <a:noFill/>
        </p:spPr>
        <p:txBody>
          <a:bodyPr wrap="square" rtlCol="0">
            <a:spAutoFit/>
          </a:bodyPr>
          <a:lstStyle/>
          <a:p>
            <a:pPr algn="just">
              <a:lnSpc>
                <a:spcPct val="115000"/>
              </a:lnSpc>
              <a:spcAft>
                <a:spcPts val="0"/>
              </a:spcAft>
            </a:pPr>
            <a:r>
              <a:rPr lang="en-US" dirty="0" smtClean="0">
                <a:ea typeface="Calibri"/>
                <a:cs typeface="Arial"/>
              </a:rPr>
              <a:t>In ‘Supplement Entry’ page the School user will view Name of School, Village/Town/City, Block/ Municipality, Sub-Division, District, Type of School and Headmaster / Headmistress which was auto fetched. Now User will select the Reporting Month and Years and select the Classes in School if required by default 6th to 12th classes are selected except 5th class. User can deselect any classes if required which will decrease the total student count</a:t>
            </a:r>
            <a:endParaRPr lang="en-US" dirty="0">
              <a:ea typeface="Calibri"/>
              <a:cs typeface="Times New Roman"/>
            </a:endParaRPr>
          </a:p>
        </p:txBody>
      </p:sp>
      <p:pic>
        <p:nvPicPr>
          <p:cNvPr id="6" name="Picture 5" descr="se3.png"/>
          <p:cNvPicPr/>
          <p:nvPr/>
        </p:nvPicPr>
        <p:blipFill>
          <a:blip r:embed="rId3" cstate="print"/>
          <a:stretch>
            <a:fillRect/>
          </a:stretch>
        </p:blipFill>
        <p:spPr>
          <a:xfrm>
            <a:off x="1371600" y="2743200"/>
            <a:ext cx="8610600" cy="2971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914400" y="838200"/>
            <a:ext cx="9677400" cy="1347805"/>
          </a:xfrm>
          <a:prstGeom prst="rect">
            <a:avLst/>
          </a:prstGeom>
          <a:noFill/>
        </p:spPr>
        <p:txBody>
          <a:bodyPr wrap="square" rtlCol="0">
            <a:spAutoFit/>
          </a:bodyPr>
          <a:lstStyle/>
          <a:p>
            <a:pPr algn="just">
              <a:lnSpc>
                <a:spcPct val="115000"/>
              </a:lnSpc>
            </a:pPr>
            <a:r>
              <a:rPr lang="en-US" dirty="0" smtClean="0"/>
              <a:t>The next section User will fill up IFA Consumption. Over here user will enter No Of students in 6th to 12th Classes consuming at least 4 IFA tablets in this month which populates total number of student and its Coverage in percentage. User will also enters Total number of teachers and other staff consuming at least 4 IFA tablets in this month</a:t>
            </a:r>
          </a:p>
        </p:txBody>
      </p:sp>
      <p:pic>
        <p:nvPicPr>
          <p:cNvPr id="7" name="Picture 6" descr="se4.png"/>
          <p:cNvPicPr/>
          <p:nvPr/>
        </p:nvPicPr>
        <p:blipFill>
          <a:blip r:embed="rId3" cstate="print"/>
          <a:stretch>
            <a:fillRect/>
          </a:stretch>
        </p:blipFill>
        <p:spPr>
          <a:xfrm>
            <a:off x="990600" y="2209800"/>
            <a:ext cx="9525000" cy="3657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914400" y="838200"/>
            <a:ext cx="9677400" cy="1029256"/>
          </a:xfrm>
          <a:prstGeom prst="rect">
            <a:avLst/>
          </a:prstGeom>
          <a:noFill/>
        </p:spPr>
        <p:txBody>
          <a:bodyPr wrap="square" rtlCol="0">
            <a:spAutoFit/>
          </a:bodyPr>
          <a:lstStyle/>
          <a:p>
            <a:pPr algn="just">
              <a:lnSpc>
                <a:spcPct val="115000"/>
              </a:lnSpc>
            </a:pPr>
            <a:r>
              <a:rPr lang="en-US" dirty="0" smtClean="0">
                <a:ea typeface="Calibri"/>
                <a:cs typeface="Arial"/>
              </a:rPr>
              <a:t>The next section User will fill up </a:t>
            </a:r>
            <a:r>
              <a:rPr lang="en-US" dirty="0" err="1" smtClean="0">
                <a:ea typeface="Calibri"/>
                <a:cs typeface="Arial"/>
              </a:rPr>
              <a:t>Albendazole</a:t>
            </a:r>
            <a:r>
              <a:rPr lang="en-US" dirty="0" smtClean="0">
                <a:ea typeface="Calibri"/>
                <a:cs typeface="Arial"/>
              </a:rPr>
              <a:t> Table Consumption (February / August). Over here User will enters No Of students in 6th to 12th Classes Consuming </a:t>
            </a:r>
            <a:r>
              <a:rPr lang="en-US" dirty="0" err="1" smtClean="0">
                <a:ea typeface="Calibri"/>
                <a:cs typeface="Arial"/>
              </a:rPr>
              <a:t>Albendazole</a:t>
            </a:r>
            <a:r>
              <a:rPr lang="en-US" dirty="0" smtClean="0">
                <a:ea typeface="Calibri"/>
                <a:cs typeface="Arial"/>
              </a:rPr>
              <a:t> tablets which populates total number of student and  its Coverage in percentage</a:t>
            </a:r>
            <a:endParaRPr lang="en-US" dirty="0" smtClean="0"/>
          </a:p>
        </p:txBody>
      </p:sp>
      <p:pic>
        <p:nvPicPr>
          <p:cNvPr id="6" name="Picture 5" descr="2.png"/>
          <p:cNvPicPr/>
          <p:nvPr/>
        </p:nvPicPr>
        <p:blipFill>
          <a:blip r:embed="rId3" cstate="print"/>
          <a:stretch>
            <a:fillRect/>
          </a:stretch>
        </p:blipFill>
        <p:spPr>
          <a:xfrm>
            <a:off x="990600" y="1905000"/>
            <a:ext cx="9448800" cy="1143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914400" y="838200"/>
            <a:ext cx="9677400" cy="1477328"/>
          </a:xfrm>
          <a:prstGeom prst="rect">
            <a:avLst/>
          </a:prstGeom>
          <a:noFill/>
        </p:spPr>
        <p:txBody>
          <a:bodyPr wrap="square" rtlCol="0">
            <a:spAutoFit/>
          </a:bodyPr>
          <a:lstStyle/>
          <a:p>
            <a:r>
              <a:rPr lang="en-US" dirty="0" smtClean="0"/>
              <a:t>The next section User will fill up Students with moderate/severe anemia (Based on physical check-up only). Over here User will first fill up Identified (Students with moderate/severe anemia) of total number of girls and boys which populates total number of student with moderate/severe anemia. Then User will enters total numbers of girl and boy students for Referred (Students with moderate/severe anemia) which populates total number of student for referred</a:t>
            </a:r>
            <a:endParaRPr lang="en-US" dirty="0"/>
          </a:p>
        </p:txBody>
      </p:sp>
      <p:pic>
        <p:nvPicPr>
          <p:cNvPr id="7" name="Picture 6" descr="se6.png"/>
          <p:cNvPicPr/>
          <p:nvPr/>
        </p:nvPicPr>
        <p:blipFill>
          <a:blip r:embed="rId3" cstate="print"/>
          <a:stretch>
            <a:fillRect/>
          </a:stretch>
        </p:blipFill>
        <p:spPr>
          <a:xfrm>
            <a:off x="914400" y="2286000"/>
            <a:ext cx="9372600" cy="1219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Box 7"/>
          <p:cNvSpPr txBox="1"/>
          <p:nvPr/>
        </p:nvSpPr>
        <p:spPr>
          <a:xfrm>
            <a:off x="762000" y="3581400"/>
            <a:ext cx="9677400" cy="1029256"/>
          </a:xfrm>
          <a:prstGeom prst="rect">
            <a:avLst/>
          </a:prstGeom>
          <a:noFill/>
        </p:spPr>
        <p:txBody>
          <a:bodyPr wrap="square" rtlCol="0">
            <a:spAutoFit/>
          </a:bodyPr>
          <a:lstStyle/>
          <a:p>
            <a:pPr algn="just">
              <a:lnSpc>
                <a:spcPct val="115000"/>
              </a:lnSpc>
              <a:spcAft>
                <a:spcPts val="0"/>
              </a:spcAft>
            </a:pPr>
            <a:r>
              <a:rPr lang="en-US" dirty="0" smtClean="0">
                <a:ea typeface="Calibri"/>
                <a:cs typeface="Arial"/>
              </a:rPr>
              <a:t>The next section User will fill up Nutrition and Health Education. Over here they will fill up "No of Nutrition and Health Education sessions planned in the month" and "No of Nutrition and Health Education sessions conducted"</a:t>
            </a:r>
            <a:endParaRPr lang="en-US" dirty="0">
              <a:ea typeface="Calibri"/>
              <a:cs typeface="Times New Roman"/>
            </a:endParaRPr>
          </a:p>
        </p:txBody>
      </p:sp>
      <p:pic>
        <p:nvPicPr>
          <p:cNvPr id="9" name="Picture 8" descr="se7.png"/>
          <p:cNvPicPr/>
          <p:nvPr/>
        </p:nvPicPr>
        <p:blipFill>
          <a:blip r:embed="rId4" cstate="print"/>
          <a:stretch>
            <a:fillRect/>
          </a:stretch>
        </p:blipFill>
        <p:spPr>
          <a:xfrm>
            <a:off x="838200" y="4648200"/>
            <a:ext cx="9525000" cy="1066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914400" y="838200"/>
            <a:ext cx="9677400" cy="1029256"/>
          </a:xfrm>
          <a:prstGeom prst="rect">
            <a:avLst/>
          </a:prstGeom>
          <a:noFill/>
        </p:spPr>
        <p:txBody>
          <a:bodyPr wrap="square" rtlCol="0">
            <a:spAutoFit/>
          </a:bodyPr>
          <a:lstStyle/>
          <a:p>
            <a:pPr algn="just">
              <a:lnSpc>
                <a:spcPct val="115000"/>
              </a:lnSpc>
              <a:spcAft>
                <a:spcPts val="0"/>
              </a:spcAft>
            </a:pPr>
            <a:r>
              <a:rPr lang="en-US" dirty="0" smtClean="0">
                <a:ea typeface="Calibri"/>
                <a:cs typeface="Arial"/>
              </a:rPr>
              <a:t>Finally User will fill up is Adverse Effects. Over here they will fill up "No of students who experienced adverse effects following IFA consumption" and "No of students referred to health facility for management of adverse effects".</a:t>
            </a:r>
            <a:endParaRPr lang="en-US" dirty="0">
              <a:ea typeface="Calibri"/>
              <a:cs typeface="Times New Roman"/>
            </a:endParaRPr>
          </a:p>
        </p:txBody>
      </p:sp>
      <p:sp>
        <p:nvSpPr>
          <p:cNvPr id="8" name="TextBox 7"/>
          <p:cNvSpPr txBox="1"/>
          <p:nvPr/>
        </p:nvSpPr>
        <p:spPr>
          <a:xfrm>
            <a:off x="838200" y="2819400"/>
            <a:ext cx="9677400" cy="1666354"/>
          </a:xfrm>
          <a:prstGeom prst="rect">
            <a:avLst/>
          </a:prstGeom>
          <a:noFill/>
        </p:spPr>
        <p:txBody>
          <a:bodyPr wrap="square" rtlCol="0">
            <a:spAutoFit/>
          </a:bodyPr>
          <a:lstStyle/>
          <a:p>
            <a:pPr algn="just">
              <a:lnSpc>
                <a:spcPct val="115000"/>
              </a:lnSpc>
              <a:spcAft>
                <a:spcPts val="0"/>
              </a:spcAft>
            </a:pPr>
            <a:r>
              <a:rPr lang="en-US" dirty="0" smtClean="0">
                <a:ea typeface="Calibri"/>
                <a:cs typeface="Arial"/>
              </a:rPr>
              <a:t>The Final Section is where the School User will input details about the stock details of IFA and </a:t>
            </a:r>
            <a:r>
              <a:rPr lang="en-US" dirty="0" err="1" smtClean="0">
                <a:ea typeface="Calibri"/>
                <a:cs typeface="Arial"/>
              </a:rPr>
              <a:t>Albendazole</a:t>
            </a:r>
            <a:r>
              <a:rPr lang="en-US" dirty="0" smtClean="0">
                <a:ea typeface="Calibri"/>
                <a:cs typeface="Arial"/>
              </a:rPr>
              <a:t> tablets which include Opening Stock (Auto populated), Stock received in the month (if any), Stock utilized in the months(Auto populated), Balance Stock with expiry date and	Stock needed (if any). After filling up the details the School User will click on ‘Save &amp; Forward’ to save the information and forward to send the details to BMOH for verification.</a:t>
            </a:r>
            <a:endParaRPr lang="en-US" dirty="0">
              <a:ea typeface="Calibri"/>
              <a:cs typeface="Times New Roman"/>
            </a:endParaRPr>
          </a:p>
        </p:txBody>
      </p:sp>
      <p:pic>
        <p:nvPicPr>
          <p:cNvPr id="10" name="Picture 9" descr="se8.png"/>
          <p:cNvPicPr/>
          <p:nvPr/>
        </p:nvPicPr>
        <p:blipFill>
          <a:blip r:embed="rId3" cstate="print"/>
          <a:stretch>
            <a:fillRect/>
          </a:stretch>
        </p:blipFill>
        <p:spPr>
          <a:xfrm>
            <a:off x="990600" y="1905000"/>
            <a:ext cx="9448800" cy="914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descr="se9.png"/>
          <p:cNvPicPr/>
          <p:nvPr/>
        </p:nvPicPr>
        <p:blipFill>
          <a:blip r:embed="rId4" cstate="print"/>
          <a:stretch>
            <a:fillRect/>
          </a:stretch>
        </p:blipFill>
        <p:spPr>
          <a:xfrm>
            <a:off x="914400" y="4495800"/>
            <a:ext cx="9601200" cy="182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1981200" y="926068"/>
            <a:ext cx="6858000" cy="369332"/>
          </a:xfrm>
          <a:prstGeom prst="rect">
            <a:avLst/>
          </a:prstGeom>
          <a:noFill/>
        </p:spPr>
        <p:txBody>
          <a:bodyPr wrap="square" rtlCol="0">
            <a:spAutoFit/>
          </a:bodyPr>
          <a:lstStyle/>
          <a:p>
            <a:pPr algn="ctr"/>
            <a:r>
              <a:rPr lang="en-US" dirty="0" smtClean="0"/>
              <a:t>School User Clicks on Format 3 from Report Main Menu</a:t>
            </a:r>
            <a:endParaRPr lang="en-US" dirty="0"/>
          </a:p>
        </p:txBody>
      </p:sp>
      <p:sp>
        <p:nvSpPr>
          <p:cNvPr id="7" name="TextBox 6"/>
          <p:cNvSpPr txBox="1"/>
          <p:nvPr/>
        </p:nvSpPr>
        <p:spPr>
          <a:xfrm>
            <a:off x="3124200" y="3733800"/>
            <a:ext cx="5638800" cy="369332"/>
          </a:xfrm>
          <a:prstGeom prst="rect">
            <a:avLst/>
          </a:prstGeom>
          <a:noFill/>
        </p:spPr>
        <p:txBody>
          <a:bodyPr wrap="square" rtlCol="0">
            <a:spAutoFit/>
          </a:bodyPr>
          <a:lstStyle/>
          <a:p>
            <a:pPr algn="ctr"/>
            <a:r>
              <a:rPr lang="en-US" dirty="0" smtClean="0"/>
              <a:t>School User Redirected to the Format 3 Page</a:t>
            </a:r>
            <a:endParaRPr lang="en-US" dirty="0"/>
          </a:p>
        </p:txBody>
      </p:sp>
      <p:sp>
        <p:nvSpPr>
          <p:cNvPr id="9" name="Down Arrow 8"/>
          <p:cNvSpPr/>
          <p:nvPr/>
        </p:nvSpPr>
        <p:spPr>
          <a:xfrm>
            <a:off x="5486400" y="2819400"/>
            <a:ext cx="533400" cy="838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descr="for1.png"/>
          <p:cNvPicPr/>
          <p:nvPr/>
        </p:nvPicPr>
        <p:blipFill>
          <a:blip r:embed="rId3" cstate="print"/>
          <a:stretch>
            <a:fillRect/>
          </a:stretch>
        </p:blipFill>
        <p:spPr>
          <a:xfrm>
            <a:off x="1066800" y="1447800"/>
            <a:ext cx="9677400" cy="1219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descr="for2.png"/>
          <p:cNvPicPr/>
          <p:nvPr/>
        </p:nvPicPr>
        <p:blipFill>
          <a:blip r:embed="rId4" cstate="print"/>
          <a:stretch>
            <a:fillRect/>
          </a:stretch>
        </p:blipFill>
        <p:spPr>
          <a:xfrm>
            <a:off x="1143000" y="4191000"/>
            <a:ext cx="9753600" cy="1981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228600" y="762001"/>
            <a:ext cx="11658600" cy="646331"/>
          </a:xfrm>
          <a:prstGeom prst="rect">
            <a:avLst/>
          </a:prstGeom>
          <a:noFill/>
        </p:spPr>
        <p:txBody>
          <a:bodyPr wrap="square" rtlCol="0">
            <a:spAutoFit/>
          </a:bodyPr>
          <a:lstStyle/>
          <a:p>
            <a:r>
              <a:rPr lang="en-US" dirty="0" smtClean="0"/>
              <a:t>User click on Show button after choosing required Reporting Year &amp; Month. Report will open in a separate page for print</a:t>
            </a:r>
          </a:p>
          <a:p>
            <a:endParaRPr lang="en-US" dirty="0"/>
          </a:p>
        </p:txBody>
      </p:sp>
      <p:pic>
        <p:nvPicPr>
          <p:cNvPr id="10" name="Picture 9" descr="for4.png"/>
          <p:cNvPicPr/>
          <p:nvPr/>
        </p:nvPicPr>
        <p:blipFill>
          <a:blip r:embed="rId3" cstate="print"/>
          <a:stretch>
            <a:fillRect/>
          </a:stretch>
        </p:blipFill>
        <p:spPr>
          <a:xfrm>
            <a:off x="3505200" y="1219200"/>
            <a:ext cx="3886200" cy="4648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228600" y="762000"/>
            <a:ext cx="7467600" cy="369332"/>
          </a:xfrm>
          <a:prstGeom prst="rect">
            <a:avLst/>
          </a:prstGeom>
          <a:noFill/>
        </p:spPr>
        <p:txBody>
          <a:bodyPr wrap="square" rtlCol="0">
            <a:spAutoFit/>
          </a:bodyPr>
          <a:lstStyle/>
          <a:p>
            <a:r>
              <a:rPr lang="en-US" dirty="0" smtClean="0"/>
              <a:t>School User can click on the logout option at any time from the menu ribbon</a:t>
            </a:r>
            <a:endParaRPr lang="en-US" dirty="0"/>
          </a:p>
        </p:txBody>
      </p:sp>
      <p:sp>
        <p:nvSpPr>
          <p:cNvPr id="6" name="TextBox 5"/>
          <p:cNvSpPr txBox="1"/>
          <p:nvPr/>
        </p:nvSpPr>
        <p:spPr>
          <a:xfrm>
            <a:off x="6705600" y="2743200"/>
            <a:ext cx="4495800" cy="381000"/>
          </a:xfrm>
          <a:prstGeom prst="rect">
            <a:avLst/>
          </a:prstGeom>
          <a:noFill/>
        </p:spPr>
        <p:txBody>
          <a:bodyPr wrap="square" rtlCol="0">
            <a:spAutoFit/>
          </a:bodyPr>
          <a:lstStyle/>
          <a:p>
            <a:r>
              <a:rPr lang="en-US" dirty="0" smtClean="0"/>
              <a:t>They will be redirected to the login page</a:t>
            </a:r>
            <a:endParaRPr lang="en-US" dirty="0"/>
          </a:p>
        </p:txBody>
      </p:sp>
      <p:pic>
        <p:nvPicPr>
          <p:cNvPr id="10" name="Picture 9" descr="lg1.png"/>
          <p:cNvPicPr/>
          <p:nvPr/>
        </p:nvPicPr>
        <p:blipFill>
          <a:blip r:embed="rId3" cstate="print"/>
          <a:stretch>
            <a:fillRect/>
          </a:stretch>
        </p:blipFill>
        <p:spPr>
          <a:xfrm>
            <a:off x="533400" y="1143000"/>
            <a:ext cx="5943600" cy="16033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descr="lg2.png"/>
          <p:cNvPicPr/>
          <p:nvPr/>
        </p:nvPicPr>
        <p:blipFill>
          <a:blip r:embed="rId4" cstate="print"/>
          <a:stretch>
            <a:fillRect/>
          </a:stretch>
        </p:blipFill>
        <p:spPr>
          <a:xfrm>
            <a:off x="5562600" y="3276600"/>
            <a:ext cx="5943600" cy="28130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Curved Left Arrow 12"/>
          <p:cNvSpPr/>
          <p:nvPr/>
        </p:nvSpPr>
        <p:spPr>
          <a:xfrm rot="19708286">
            <a:off x="6999914" y="1363109"/>
            <a:ext cx="1143066" cy="123685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228600" y="838200"/>
            <a:ext cx="6858000" cy="369332"/>
          </a:xfrm>
          <a:prstGeom prst="rect">
            <a:avLst/>
          </a:prstGeom>
          <a:noFill/>
        </p:spPr>
        <p:txBody>
          <a:bodyPr wrap="square" rtlCol="0">
            <a:spAutoFit/>
          </a:bodyPr>
          <a:lstStyle/>
          <a:p>
            <a:pPr algn="ctr"/>
            <a:r>
              <a:rPr lang="en-US" dirty="0" smtClean="0"/>
              <a:t>Circle SI User Login to WIFS portal with their unique User credential</a:t>
            </a:r>
            <a:endParaRPr lang="en-US" dirty="0"/>
          </a:p>
        </p:txBody>
      </p:sp>
      <p:pic>
        <p:nvPicPr>
          <p:cNvPr id="6" name="Picture 5" descr="l1.png"/>
          <p:cNvPicPr/>
          <p:nvPr/>
        </p:nvPicPr>
        <p:blipFill>
          <a:blip r:embed="rId3"/>
          <a:stretch>
            <a:fillRect/>
          </a:stretch>
        </p:blipFill>
        <p:spPr>
          <a:xfrm>
            <a:off x="533400" y="1371600"/>
            <a:ext cx="5334000" cy="2133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p:cNvSpPr txBox="1"/>
          <p:nvPr/>
        </p:nvSpPr>
        <p:spPr>
          <a:xfrm>
            <a:off x="7162800" y="3352800"/>
            <a:ext cx="4495800" cy="381000"/>
          </a:xfrm>
          <a:prstGeom prst="rect">
            <a:avLst/>
          </a:prstGeom>
          <a:noFill/>
        </p:spPr>
        <p:txBody>
          <a:bodyPr wrap="square" rtlCol="0">
            <a:spAutoFit/>
          </a:bodyPr>
          <a:lstStyle/>
          <a:p>
            <a:r>
              <a:rPr lang="en-US" dirty="0" smtClean="0"/>
              <a:t>They will be redirected to Home page</a:t>
            </a:r>
            <a:endParaRPr lang="en-US" dirty="0"/>
          </a:p>
        </p:txBody>
      </p:sp>
      <p:sp>
        <p:nvSpPr>
          <p:cNvPr id="8" name="Curved Left Arrow 7"/>
          <p:cNvSpPr/>
          <p:nvPr/>
        </p:nvSpPr>
        <p:spPr>
          <a:xfrm rot="19708286">
            <a:off x="6335021" y="2188777"/>
            <a:ext cx="1143066" cy="123685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9" name="Picture 8" descr="l2.png"/>
          <p:cNvPicPr/>
          <p:nvPr/>
        </p:nvPicPr>
        <p:blipFill>
          <a:blip r:embed="rId4"/>
          <a:stretch>
            <a:fillRect/>
          </a:stretch>
        </p:blipFill>
        <p:spPr>
          <a:xfrm>
            <a:off x="5181600" y="3733800"/>
            <a:ext cx="5943600" cy="24453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228600" y="838200"/>
            <a:ext cx="7924800" cy="369332"/>
          </a:xfrm>
          <a:prstGeom prst="rect">
            <a:avLst/>
          </a:prstGeom>
          <a:noFill/>
        </p:spPr>
        <p:txBody>
          <a:bodyPr wrap="square" rtlCol="0">
            <a:spAutoFit/>
          </a:bodyPr>
          <a:lstStyle/>
          <a:p>
            <a:pPr algn="ctr"/>
            <a:r>
              <a:rPr lang="en-US" dirty="0" smtClean="0"/>
              <a:t>Circle SI User will click on ‘Monthly School WIFS Report’ from report main menu</a:t>
            </a:r>
            <a:endParaRPr lang="en-US" dirty="0"/>
          </a:p>
        </p:txBody>
      </p:sp>
      <p:sp>
        <p:nvSpPr>
          <p:cNvPr id="7" name="TextBox 6"/>
          <p:cNvSpPr txBox="1"/>
          <p:nvPr/>
        </p:nvSpPr>
        <p:spPr>
          <a:xfrm>
            <a:off x="4648200" y="3352800"/>
            <a:ext cx="7010400" cy="369332"/>
          </a:xfrm>
          <a:prstGeom prst="rect">
            <a:avLst/>
          </a:prstGeom>
          <a:noFill/>
        </p:spPr>
        <p:txBody>
          <a:bodyPr wrap="square" rtlCol="0">
            <a:spAutoFit/>
          </a:bodyPr>
          <a:lstStyle/>
          <a:p>
            <a:r>
              <a:rPr lang="en-US" dirty="0" smtClean="0"/>
              <a:t>They will be redirected to ‘Monthly School WIFS Report’ page</a:t>
            </a:r>
            <a:endParaRPr lang="en-US" dirty="0"/>
          </a:p>
        </p:txBody>
      </p:sp>
      <p:sp>
        <p:nvSpPr>
          <p:cNvPr id="8" name="Curved Left Arrow 7"/>
          <p:cNvSpPr/>
          <p:nvPr/>
        </p:nvSpPr>
        <p:spPr>
          <a:xfrm rot="19708286">
            <a:off x="7097020" y="1807775"/>
            <a:ext cx="1143066" cy="123685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0" name="Picture 9" descr="r1.1.png"/>
          <p:cNvPicPr/>
          <p:nvPr/>
        </p:nvPicPr>
        <p:blipFill>
          <a:blip r:embed="rId3"/>
          <a:stretch>
            <a:fillRect/>
          </a:stretch>
        </p:blipFill>
        <p:spPr>
          <a:xfrm>
            <a:off x="685800" y="1371600"/>
            <a:ext cx="5943600" cy="12560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descr="r1.2.png"/>
          <p:cNvPicPr/>
          <p:nvPr/>
        </p:nvPicPr>
        <p:blipFill>
          <a:blip r:embed="rId4"/>
          <a:stretch>
            <a:fillRect/>
          </a:stretch>
        </p:blipFill>
        <p:spPr>
          <a:xfrm>
            <a:off x="4648200" y="3962400"/>
            <a:ext cx="5943600" cy="14871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1066800" y="1066800"/>
            <a:ext cx="9372600" cy="646331"/>
          </a:xfrm>
          <a:prstGeom prst="rect">
            <a:avLst/>
          </a:prstGeom>
          <a:noFill/>
        </p:spPr>
        <p:txBody>
          <a:bodyPr wrap="square" rtlCol="0">
            <a:spAutoFit/>
          </a:bodyPr>
          <a:lstStyle/>
          <a:p>
            <a:pPr algn="ctr"/>
            <a:r>
              <a:rPr lang="en-US" dirty="0" smtClean="0"/>
              <a:t>Circle SI User will first provide required Reporting Year, Reporting Month and click on 'Show' button. User will be able to export the report in PDF by clicking ‘Download as PDF file’. </a:t>
            </a:r>
            <a:endParaRPr lang="en-US" dirty="0"/>
          </a:p>
        </p:txBody>
      </p:sp>
      <p:pic>
        <p:nvPicPr>
          <p:cNvPr id="10" name="Picture 9" descr="r1.3.png"/>
          <p:cNvPicPr/>
          <p:nvPr/>
        </p:nvPicPr>
        <p:blipFill>
          <a:blip r:embed="rId3"/>
          <a:stretch>
            <a:fillRect/>
          </a:stretch>
        </p:blipFill>
        <p:spPr>
          <a:xfrm>
            <a:off x="2057400" y="1981200"/>
            <a:ext cx="7162800" cy="1905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914400" y="762000"/>
            <a:ext cx="9296400" cy="369332"/>
          </a:xfrm>
          <a:prstGeom prst="rect">
            <a:avLst/>
          </a:prstGeom>
          <a:noFill/>
        </p:spPr>
        <p:txBody>
          <a:bodyPr wrap="square" rtlCol="0">
            <a:spAutoFit/>
          </a:bodyPr>
          <a:lstStyle/>
          <a:p>
            <a:pPr algn="ctr"/>
            <a:r>
              <a:rPr lang="en-US" dirty="0" smtClean="0"/>
              <a:t>Upon clicking on 'Show' button the Monthly School WIFS Report will generated in the next page</a:t>
            </a:r>
            <a:endParaRPr lang="en-US" dirty="0"/>
          </a:p>
        </p:txBody>
      </p:sp>
      <p:pic>
        <p:nvPicPr>
          <p:cNvPr id="6" name="Picture 5" descr="r1.4.png"/>
          <p:cNvPicPr/>
          <p:nvPr/>
        </p:nvPicPr>
        <p:blipFill>
          <a:blip r:embed="rId3"/>
          <a:stretch>
            <a:fillRect/>
          </a:stretch>
        </p:blipFill>
        <p:spPr>
          <a:xfrm>
            <a:off x="3429000" y="1295400"/>
            <a:ext cx="3591426" cy="488700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228600" y="838200"/>
            <a:ext cx="6858000" cy="369332"/>
          </a:xfrm>
          <a:prstGeom prst="rect">
            <a:avLst/>
          </a:prstGeom>
          <a:noFill/>
        </p:spPr>
        <p:txBody>
          <a:bodyPr wrap="square" rtlCol="0">
            <a:spAutoFit/>
          </a:bodyPr>
          <a:lstStyle/>
          <a:p>
            <a:pPr algn="ctr"/>
            <a:r>
              <a:rPr lang="en-US" dirty="0" smtClean="0"/>
              <a:t>Circle SI User Login to WIFS portal with their unique User credential</a:t>
            </a:r>
            <a:endParaRPr lang="en-US" dirty="0"/>
          </a:p>
        </p:txBody>
      </p:sp>
      <p:sp>
        <p:nvSpPr>
          <p:cNvPr id="7" name="TextBox 6"/>
          <p:cNvSpPr txBox="1"/>
          <p:nvPr/>
        </p:nvSpPr>
        <p:spPr>
          <a:xfrm>
            <a:off x="7162800" y="3352800"/>
            <a:ext cx="4495800" cy="381000"/>
          </a:xfrm>
          <a:prstGeom prst="rect">
            <a:avLst/>
          </a:prstGeom>
          <a:noFill/>
        </p:spPr>
        <p:txBody>
          <a:bodyPr wrap="square" rtlCol="0">
            <a:spAutoFit/>
          </a:bodyPr>
          <a:lstStyle/>
          <a:p>
            <a:r>
              <a:rPr lang="en-US" dirty="0" smtClean="0"/>
              <a:t>They will be redirected to Home page</a:t>
            </a:r>
            <a:endParaRPr lang="en-US" dirty="0"/>
          </a:p>
        </p:txBody>
      </p:sp>
      <p:sp>
        <p:nvSpPr>
          <p:cNvPr id="8" name="Curved Left Arrow 7"/>
          <p:cNvSpPr/>
          <p:nvPr/>
        </p:nvSpPr>
        <p:spPr>
          <a:xfrm rot="19708286">
            <a:off x="6335021" y="2188777"/>
            <a:ext cx="1143066" cy="123685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9" name="Picture 8" descr="r2.1.png"/>
          <p:cNvPicPr/>
          <p:nvPr/>
        </p:nvPicPr>
        <p:blipFill>
          <a:blip r:embed="rId3"/>
          <a:stretch>
            <a:fillRect/>
          </a:stretch>
        </p:blipFill>
        <p:spPr>
          <a:xfrm>
            <a:off x="457200" y="1524000"/>
            <a:ext cx="5943600" cy="7359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r2.2.png"/>
          <p:cNvPicPr/>
          <p:nvPr/>
        </p:nvPicPr>
        <p:blipFill>
          <a:blip r:embed="rId4"/>
          <a:stretch>
            <a:fillRect/>
          </a:stretch>
        </p:blipFill>
        <p:spPr>
          <a:xfrm>
            <a:off x="5029200" y="3886200"/>
            <a:ext cx="5943600" cy="21062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1752600" y="1447800"/>
            <a:ext cx="6858000" cy="369332"/>
          </a:xfrm>
          <a:prstGeom prst="rect">
            <a:avLst/>
          </a:prstGeom>
          <a:noFill/>
        </p:spPr>
        <p:txBody>
          <a:bodyPr wrap="square" rtlCol="0">
            <a:spAutoFit/>
          </a:bodyPr>
          <a:lstStyle/>
          <a:p>
            <a:pPr algn="ctr"/>
            <a:r>
              <a:rPr lang="en-US" dirty="0" smtClean="0"/>
              <a:t>Circle SI User Login to WIFS portal with their unique User credential</a:t>
            </a:r>
            <a:endParaRPr lang="en-US" dirty="0"/>
          </a:p>
        </p:txBody>
      </p:sp>
      <p:pic>
        <p:nvPicPr>
          <p:cNvPr id="6" name="Picture 5" descr="r2.3.png"/>
          <p:cNvPicPr/>
          <p:nvPr/>
        </p:nvPicPr>
        <p:blipFill>
          <a:blip r:embed="rId3"/>
          <a:stretch>
            <a:fillRect/>
          </a:stretch>
        </p:blipFill>
        <p:spPr>
          <a:xfrm>
            <a:off x="1600200" y="2209800"/>
            <a:ext cx="8077200" cy="2590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2133600" y="762000"/>
            <a:ext cx="6858000" cy="369332"/>
          </a:xfrm>
          <a:prstGeom prst="rect">
            <a:avLst/>
          </a:prstGeom>
          <a:noFill/>
        </p:spPr>
        <p:txBody>
          <a:bodyPr wrap="square" rtlCol="0">
            <a:spAutoFit/>
          </a:bodyPr>
          <a:lstStyle/>
          <a:p>
            <a:pPr algn="ctr"/>
            <a:r>
              <a:rPr lang="en-US" dirty="0" smtClean="0"/>
              <a:t>Circle SI User Login to WIFS portal with their unique User credential</a:t>
            </a:r>
            <a:endParaRPr lang="en-US" dirty="0"/>
          </a:p>
        </p:txBody>
      </p:sp>
      <p:pic>
        <p:nvPicPr>
          <p:cNvPr id="7" name="Picture 6" descr="r2.4.png"/>
          <p:cNvPicPr/>
          <p:nvPr/>
        </p:nvPicPr>
        <p:blipFill>
          <a:blip r:embed="rId3"/>
          <a:stretch>
            <a:fillRect/>
          </a:stretch>
        </p:blipFill>
        <p:spPr>
          <a:xfrm>
            <a:off x="1752600" y="1371600"/>
            <a:ext cx="7924800" cy="3733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Curved Left Arrow 7"/>
          <p:cNvSpPr/>
          <p:nvPr/>
        </p:nvSpPr>
        <p:spPr>
          <a:xfrm rot="19708286">
            <a:off x="7097019" y="1579175"/>
            <a:ext cx="1143066" cy="123685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0" name="Picture 9" descr="lg1.png"/>
          <p:cNvPicPr/>
          <p:nvPr/>
        </p:nvPicPr>
        <p:blipFill>
          <a:blip r:embed="rId3"/>
          <a:stretch>
            <a:fillRect/>
          </a:stretch>
        </p:blipFill>
        <p:spPr>
          <a:xfrm>
            <a:off x="457200" y="1371600"/>
            <a:ext cx="6019800" cy="76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descr="lg2.png"/>
          <p:cNvPicPr/>
          <p:nvPr/>
        </p:nvPicPr>
        <p:blipFill>
          <a:blip r:embed="rId4"/>
          <a:stretch>
            <a:fillRect/>
          </a:stretch>
        </p:blipFill>
        <p:spPr>
          <a:xfrm>
            <a:off x="5181600" y="3581400"/>
            <a:ext cx="5943600" cy="28149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TextBox 11"/>
          <p:cNvSpPr txBox="1"/>
          <p:nvPr/>
        </p:nvSpPr>
        <p:spPr>
          <a:xfrm>
            <a:off x="381000" y="838200"/>
            <a:ext cx="7467600" cy="369332"/>
          </a:xfrm>
          <a:prstGeom prst="rect">
            <a:avLst/>
          </a:prstGeom>
          <a:noFill/>
        </p:spPr>
        <p:txBody>
          <a:bodyPr wrap="square" rtlCol="0">
            <a:spAutoFit/>
          </a:bodyPr>
          <a:lstStyle/>
          <a:p>
            <a:r>
              <a:rPr lang="en-US" dirty="0" smtClean="0"/>
              <a:t>Circle SI User  can click on the logout option at any time from the menu ribbon</a:t>
            </a:r>
            <a:endParaRPr lang="en-US" dirty="0"/>
          </a:p>
        </p:txBody>
      </p:sp>
      <p:sp>
        <p:nvSpPr>
          <p:cNvPr id="13" name="TextBox 12"/>
          <p:cNvSpPr txBox="1"/>
          <p:nvPr/>
        </p:nvSpPr>
        <p:spPr>
          <a:xfrm>
            <a:off x="5562600" y="3048000"/>
            <a:ext cx="4495800" cy="381000"/>
          </a:xfrm>
          <a:prstGeom prst="rect">
            <a:avLst/>
          </a:prstGeom>
          <a:noFill/>
        </p:spPr>
        <p:txBody>
          <a:bodyPr wrap="square" rtlCol="0">
            <a:spAutoFit/>
          </a:bodyPr>
          <a:lstStyle/>
          <a:p>
            <a:r>
              <a:rPr lang="en-US" dirty="0" smtClean="0"/>
              <a:t>They will be redirected to the login page</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1828800" y="990600"/>
            <a:ext cx="6858000" cy="369332"/>
          </a:xfrm>
          <a:prstGeom prst="rect">
            <a:avLst/>
          </a:prstGeom>
          <a:noFill/>
        </p:spPr>
        <p:txBody>
          <a:bodyPr wrap="square" rtlCol="0">
            <a:spAutoFit/>
          </a:bodyPr>
          <a:lstStyle/>
          <a:p>
            <a:pPr algn="ctr"/>
            <a:r>
              <a:rPr lang="en-US" dirty="0" smtClean="0"/>
              <a:t>BMOH User Login to WIFS portal with their unique User credential</a:t>
            </a:r>
            <a:endParaRPr lang="en-US" dirty="0"/>
          </a:p>
        </p:txBody>
      </p:sp>
      <p:pic>
        <p:nvPicPr>
          <p:cNvPr id="10" name="Picture 9" descr="l1.png"/>
          <p:cNvPicPr/>
          <p:nvPr/>
        </p:nvPicPr>
        <p:blipFill>
          <a:blip r:embed="rId3"/>
          <a:stretch>
            <a:fillRect/>
          </a:stretch>
        </p:blipFill>
        <p:spPr>
          <a:xfrm>
            <a:off x="1524000" y="1524000"/>
            <a:ext cx="7543800" cy="3733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3352800" y="838200"/>
            <a:ext cx="4267200" cy="381000"/>
          </a:xfrm>
          <a:prstGeom prst="rect">
            <a:avLst/>
          </a:prstGeom>
          <a:noFill/>
        </p:spPr>
        <p:txBody>
          <a:bodyPr wrap="square" rtlCol="0">
            <a:spAutoFit/>
          </a:bodyPr>
          <a:lstStyle/>
          <a:p>
            <a:r>
              <a:rPr lang="en-US" dirty="0" smtClean="0"/>
              <a:t>BMOH User redirected to the Home page</a:t>
            </a:r>
            <a:endParaRPr lang="en-US" dirty="0"/>
          </a:p>
        </p:txBody>
      </p:sp>
      <p:pic>
        <p:nvPicPr>
          <p:cNvPr id="8" name="Picture 7" descr="l2.png"/>
          <p:cNvPicPr/>
          <p:nvPr/>
        </p:nvPicPr>
        <p:blipFill>
          <a:blip r:embed="rId3"/>
          <a:stretch>
            <a:fillRect/>
          </a:stretch>
        </p:blipFill>
        <p:spPr>
          <a:xfrm>
            <a:off x="2133600" y="1295400"/>
            <a:ext cx="7467600" cy="4953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304800" y="990600"/>
            <a:ext cx="6858000" cy="369332"/>
          </a:xfrm>
          <a:prstGeom prst="rect">
            <a:avLst/>
          </a:prstGeom>
          <a:noFill/>
        </p:spPr>
        <p:txBody>
          <a:bodyPr wrap="square" rtlCol="0">
            <a:spAutoFit/>
          </a:bodyPr>
          <a:lstStyle/>
          <a:p>
            <a:r>
              <a:rPr lang="en-US" dirty="0" smtClean="0"/>
              <a:t>Block User will click on Opening Stock Entry from Master Main Menu </a:t>
            </a:r>
            <a:endParaRPr lang="en-US" dirty="0"/>
          </a:p>
        </p:txBody>
      </p:sp>
      <p:pic>
        <p:nvPicPr>
          <p:cNvPr id="7" name="Picture 6" descr="ose1.png"/>
          <p:cNvPicPr/>
          <p:nvPr/>
        </p:nvPicPr>
        <p:blipFill>
          <a:blip r:embed="rId3"/>
          <a:stretch>
            <a:fillRect/>
          </a:stretch>
        </p:blipFill>
        <p:spPr>
          <a:xfrm>
            <a:off x="381000" y="1524000"/>
            <a:ext cx="6553200" cy="990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Box 7"/>
          <p:cNvSpPr txBox="1"/>
          <p:nvPr/>
        </p:nvSpPr>
        <p:spPr>
          <a:xfrm>
            <a:off x="4800600" y="2819400"/>
            <a:ext cx="6858000" cy="369332"/>
          </a:xfrm>
          <a:prstGeom prst="rect">
            <a:avLst/>
          </a:prstGeom>
          <a:noFill/>
        </p:spPr>
        <p:txBody>
          <a:bodyPr wrap="square" rtlCol="0">
            <a:spAutoFit/>
          </a:bodyPr>
          <a:lstStyle/>
          <a:p>
            <a:r>
              <a:rPr lang="en-US" dirty="0" smtClean="0"/>
              <a:t>Block User  will redirect to the ‘Opening Stock Entry’ page</a:t>
            </a:r>
            <a:endParaRPr lang="en-US" dirty="0"/>
          </a:p>
        </p:txBody>
      </p:sp>
      <p:pic>
        <p:nvPicPr>
          <p:cNvPr id="9" name="Picture 8" descr="ose2.png"/>
          <p:cNvPicPr/>
          <p:nvPr/>
        </p:nvPicPr>
        <p:blipFill>
          <a:blip r:embed="rId4"/>
          <a:stretch>
            <a:fillRect/>
          </a:stretch>
        </p:blipFill>
        <p:spPr>
          <a:xfrm>
            <a:off x="4800600" y="3352800"/>
            <a:ext cx="6400800" cy="2667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Curved Left Arrow 9"/>
          <p:cNvSpPr/>
          <p:nvPr/>
        </p:nvSpPr>
        <p:spPr>
          <a:xfrm rot="18573070">
            <a:off x="8011419" y="1350576"/>
            <a:ext cx="1143066" cy="123685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533400" y="838200"/>
            <a:ext cx="9906000" cy="646331"/>
          </a:xfrm>
          <a:prstGeom prst="rect">
            <a:avLst/>
          </a:prstGeom>
          <a:noFill/>
        </p:spPr>
        <p:txBody>
          <a:bodyPr wrap="square" rtlCol="0">
            <a:spAutoFit/>
          </a:bodyPr>
          <a:lstStyle/>
          <a:p>
            <a:r>
              <a:rPr lang="en-US" dirty="0" smtClean="0"/>
              <a:t>Block User will click on edit button which populates some data. After that User will add Opening Stock IFA and Opening Stock </a:t>
            </a:r>
            <a:r>
              <a:rPr lang="en-US" dirty="0" err="1" smtClean="0"/>
              <a:t>Albendazole</a:t>
            </a:r>
            <a:r>
              <a:rPr lang="en-US" dirty="0" smtClean="0"/>
              <a:t>. Finally User will click Submit button to save the opening Stock entry</a:t>
            </a:r>
            <a:endParaRPr lang="en-US" dirty="0"/>
          </a:p>
        </p:txBody>
      </p:sp>
      <p:pic>
        <p:nvPicPr>
          <p:cNvPr id="7" name="Picture 6" descr="ose3.png"/>
          <p:cNvPicPr/>
          <p:nvPr/>
        </p:nvPicPr>
        <p:blipFill>
          <a:blip r:embed="rId3"/>
          <a:stretch>
            <a:fillRect/>
          </a:stretch>
        </p:blipFill>
        <p:spPr>
          <a:xfrm>
            <a:off x="1143000" y="1676400"/>
            <a:ext cx="8458200" cy="3962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2209800" y="990600"/>
            <a:ext cx="6858000" cy="369332"/>
          </a:xfrm>
          <a:prstGeom prst="rect">
            <a:avLst/>
          </a:prstGeom>
          <a:noFill/>
        </p:spPr>
        <p:txBody>
          <a:bodyPr wrap="square" rtlCol="0">
            <a:spAutoFit/>
          </a:bodyPr>
          <a:lstStyle/>
          <a:p>
            <a:pPr algn="ctr"/>
            <a:r>
              <a:rPr lang="en-US" dirty="0" smtClean="0"/>
              <a:t>Block User will click on Block Entry from Entry Main Menu </a:t>
            </a:r>
            <a:endParaRPr lang="en-US" dirty="0"/>
          </a:p>
        </p:txBody>
      </p:sp>
      <p:pic>
        <p:nvPicPr>
          <p:cNvPr id="7" name="Picture 6" descr="BE1.png"/>
          <p:cNvPicPr/>
          <p:nvPr/>
        </p:nvPicPr>
        <p:blipFill>
          <a:blip r:embed="rId3"/>
          <a:stretch>
            <a:fillRect/>
          </a:stretch>
        </p:blipFill>
        <p:spPr>
          <a:xfrm>
            <a:off x="1295400" y="1447800"/>
            <a:ext cx="8382000" cy="76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descr="BE2.png"/>
          <p:cNvPicPr/>
          <p:nvPr/>
        </p:nvPicPr>
        <p:blipFill>
          <a:blip r:embed="rId4"/>
          <a:stretch>
            <a:fillRect/>
          </a:stretch>
        </p:blipFill>
        <p:spPr>
          <a:xfrm>
            <a:off x="2362200" y="3505200"/>
            <a:ext cx="6705600" cy="25358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TextBox 8"/>
          <p:cNvSpPr txBox="1"/>
          <p:nvPr/>
        </p:nvSpPr>
        <p:spPr>
          <a:xfrm>
            <a:off x="2286000" y="2743200"/>
            <a:ext cx="6858000" cy="369332"/>
          </a:xfrm>
          <a:prstGeom prst="rect">
            <a:avLst/>
          </a:prstGeom>
          <a:noFill/>
        </p:spPr>
        <p:txBody>
          <a:bodyPr wrap="square" rtlCol="0">
            <a:spAutoFit/>
          </a:bodyPr>
          <a:lstStyle/>
          <a:p>
            <a:pPr algn="ctr"/>
            <a:r>
              <a:rPr lang="en-US" dirty="0" smtClean="0"/>
              <a:t>The page will redirect to the “Block Entry” Page</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228600" y="762000"/>
            <a:ext cx="11353800" cy="769441"/>
          </a:xfrm>
          <a:prstGeom prst="rect">
            <a:avLst/>
          </a:prstGeom>
          <a:noFill/>
        </p:spPr>
        <p:txBody>
          <a:bodyPr wrap="square" rtlCol="0">
            <a:spAutoFit/>
          </a:bodyPr>
          <a:lstStyle/>
          <a:p>
            <a:r>
              <a:rPr lang="en-US" sz="1100" dirty="0" smtClean="0"/>
              <a:t>In the first section the BMOH will view basic information like Block/ Municipality, Sub Division, District, State and selects Reporting Month And Year. After that they will enter Name of the BMOH. By default "Total No. of Schools (including Govt./ Govt. Aided/ Residential) Schools in the Block" and "Total No. of School Submitting Reports from Education Dept." populates. The Rest of the Sections will be auto filled from the information provided by Schools and C.D.P.O. These sections will not be editable for the BMOH. The Final Section is where the BMOH will view details about the Supply Details of IFA and </a:t>
            </a:r>
            <a:r>
              <a:rPr lang="en-US" sz="1100" dirty="0" err="1" smtClean="0"/>
              <a:t>Albendazole</a:t>
            </a:r>
            <a:r>
              <a:rPr lang="en-US" sz="1100" dirty="0" smtClean="0"/>
              <a:t> tablets utilized in the months, Balance Stock with expiry date and Stock needed (if any).</a:t>
            </a:r>
            <a:endParaRPr lang="en-US" sz="1100" dirty="0"/>
          </a:p>
        </p:txBody>
      </p:sp>
      <p:pic>
        <p:nvPicPr>
          <p:cNvPr id="6" name="Picture 5" descr="BE3.png"/>
          <p:cNvPicPr/>
          <p:nvPr/>
        </p:nvPicPr>
        <p:blipFill>
          <a:blip r:embed="rId3" cstate="print"/>
          <a:stretch>
            <a:fillRect/>
          </a:stretch>
        </p:blipFill>
        <p:spPr>
          <a:xfrm>
            <a:off x="3810000" y="1600200"/>
            <a:ext cx="3581400" cy="4800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228600" y="762000"/>
            <a:ext cx="6858000" cy="369332"/>
          </a:xfrm>
          <a:prstGeom prst="rect">
            <a:avLst/>
          </a:prstGeom>
          <a:noFill/>
        </p:spPr>
        <p:txBody>
          <a:bodyPr wrap="square" rtlCol="0">
            <a:spAutoFit/>
          </a:bodyPr>
          <a:lstStyle/>
          <a:p>
            <a:r>
              <a:rPr lang="en-US" dirty="0" smtClean="0"/>
              <a:t>Block User Clicks on ‘Format 4’ from Report main menu</a:t>
            </a:r>
            <a:endParaRPr lang="en-US" dirty="0"/>
          </a:p>
        </p:txBody>
      </p:sp>
      <p:sp>
        <p:nvSpPr>
          <p:cNvPr id="8" name="TextBox 7"/>
          <p:cNvSpPr txBox="1"/>
          <p:nvPr/>
        </p:nvSpPr>
        <p:spPr>
          <a:xfrm>
            <a:off x="4724400" y="3429000"/>
            <a:ext cx="5334000" cy="369332"/>
          </a:xfrm>
          <a:prstGeom prst="rect">
            <a:avLst/>
          </a:prstGeom>
          <a:noFill/>
        </p:spPr>
        <p:txBody>
          <a:bodyPr wrap="square" rtlCol="0">
            <a:spAutoFit/>
          </a:bodyPr>
          <a:lstStyle/>
          <a:p>
            <a:r>
              <a:rPr lang="en-US" dirty="0" smtClean="0"/>
              <a:t>The page redirected to the Format 4 page</a:t>
            </a:r>
            <a:endParaRPr lang="en-US" dirty="0"/>
          </a:p>
        </p:txBody>
      </p:sp>
      <p:sp>
        <p:nvSpPr>
          <p:cNvPr id="9" name="Curved Left Arrow 8"/>
          <p:cNvSpPr/>
          <p:nvPr/>
        </p:nvSpPr>
        <p:spPr>
          <a:xfrm rot="19124047">
            <a:off x="7697761" y="1835717"/>
            <a:ext cx="533400" cy="13609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0" name="Picture 9" descr="r1.1.png"/>
          <p:cNvPicPr/>
          <p:nvPr/>
        </p:nvPicPr>
        <p:blipFill>
          <a:blip r:embed="rId3"/>
          <a:stretch>
            <a:fillRect/>
          </a:stretch>
        </p:blipFill>
        <p:spPr>
          <a:xfrm>
            <a:off x="304800" y="1219200"/>
            <a:ext cx="6629400" cy="1066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descr="r1.2.png"/>
          <p:cNvPicPr/>
          <p:nvPr/>
        </p:nvPicPr>
        <p:blipFill>
          <a:blip r:embed="rId4"/>
          <a:stretch>
            <a:fillRect/>
          </a:stretch>
        </p:blipFill>
        <p:spPr>
          <a:xfrm>
            <a:off x="3200400" y="3962400"/>
            <a:ext cx="7543800" cy="1752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2209800" y="1905000"/>
            <a:ext cx="7620000" cy="369332"/>
          </a:xfrm>
          <a:prstGeom prst="rect">
            <a:avLst/>
          </a:prstGeom>
          <a:noFill/>
        </p:spPr>
        <p:txBody>
          <a:bodyPr wrap="square" rtlCol="0">
            <a:spAutoFit/>
          </a:bodyPr>
          <a:lstStyle/>
          <a:p>
            <a:r>
              <a:rPr lang="en-US" dirty="0" smtClean="0"/>
              <a:t>Block User clicks on ‘Show’ button after selecting Reporting year and month</a:t>
            </a:r>
            <a:endParaRPr lang="en-US" dirty="0"/>
          </a:p>
        </p:txBody>
      </p:sp>
      <p:pic>
        <p:nvPicPr>
          <p:cNvPr id="7" name="Picture 6" descr="r1.5.png"/>
          <p:cNvPicPr/>
          <p:nvPr/>
        </p:nvPicPr>
        <p:blipFill>
          <a:blip r:embed="rId3"/>
          <a:stretch>
            <a:fillRect/>
          </a:stretch>
        </p:blipFill>
        <p:spPr>
          <a:xfrm>
            <a:off x="2057400" y="2438400"/>
            <a:ext cx="8077200" cy="2133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2057400" y="914400"/>
            <a:ext cx="6858000" cy="369332"/>
          </a:xfrm>
          <a:prstGeom prst="rect">
            <a:avLst/>
          </a:prstGeom>
          <a:noFill/>
        </p:spPr>
        <p:txBody>
          <a:bodyPr wrap="square" rtlCol="0">
            <a:spAutoFit/>
          </a:bodyPr>
          <a:lstStyle/>
          <a:p>
            <a:pPr algn="ctr"/>
            <a:r>
              <a:rPr lang="en-US" dirty="0" smtClean="0"/>
              <a:t>A new page will open with the searched report</a:t>
            </a:r>
            <a:endParaRPr lang="en-US" dirty="0"/>
          </a:p>
        </p:txBody>
      </p:sp>
      <p:pic>
        <p:nvPicPr>
          <p:cNvPr id="7" name="Picture 6" descr="r1.6.png"/>
          <p:cNvPicPr/>
          <p:nvPr/>
        </p:nvPicPr>
        <p:blipFill>
          <a:blip r:embed="rId3"/>
          <a:stretch>
            <a:fillRect/>
          </a:stretch>
        </p:blipFill>
        <p:spPr>
          <a:xfrm>
            <a:off x="3505200" y="1447800"/>
            <a:ext cx="3810000" cy="4724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990600" y="990600"/>
            <a:ext cx="8763000" cy="369332"/>
          </a:xfrm>
          <a:prstGeom prst="rect">
            <a:avLst/>
          </a:prstGeom>
          <a:noFill/>
        </p:spPr>
        <p:txBody>
          <a:bodyPr wrap="square" rtlCol="0">
            <a:spAutoFit/>
          </a:bodyPr>
          <a:lstStyle/>
          <a:p>
            <a:r>
              <a:rPr lang="en-US" dirty="0" smtClean="0"/>
              <a:t>Block User Clicks on ‘School Wise Reported and Not Reported list’ from Report main menu</a:t>
            </a:r>
            <a:endParaRPr lang="en-US" dirty="0"/>
          </a:p>
        </p:txBody>
      </p:sp>
      <p:sp>
        <p:nvSpPr>
          <p:cNvPr id="8" name="TextBox 7"/>
          <p:cNvSpPr txBox="1"/>
          <p:nvPr/>
        </p:nvSpPr>
        <p:spPr>
          <a:xfrm>
            <a:off x="1676400" y="2819400"/>
            <a:ext cx="8763000" cy="369332"/>
          </a:xfrm>
          <a:prstGeom prst="rect">
            <a:avLst/>
          </a:prstGeom>
          <a:noFill/>
        </p:spPr>
        <p:txBody>
          <a:bodyPr wrap="square" rtlCol="0">
            <a:spAutoFit/>
          </a:bodyPr>
          <a:lstStyle/>
          <a:p>
            <a:r>
              <a:rPr lang="en-US" dirty="0" smtClean="0"/>
              <a:t>Block User redirected to the ‘School Wise Reported and Not Reported list’ page</a:t>
            </a:r>
            <a:endParaRPr lang="en-US" dirty="0"/>
          </a:p>
        </p:txBody>
      </p:sp>
      <p:pic>
        <p:nvPicPr>
          <p:cNvPr id="9" name="Picture 8" descr="r2.1.png"/>
          <p:cNvPicPr/>
          <p:nvPr/>
        </p:nvPicPr>
        <p:blipFill>
          <a:blip r:embed="rId3"/>
          <a:stretch>
            <a:fillRect/>
          </a:stretch>
        </p:blipFill>
        <p:spPr>
          <a:xfrm>
            <a:off x="1066800" y="1447800"/>
            <a:ext cx="8763000" cy="1066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r2.2.png"/>
          <p:cNvPicPr/>
          <p:nvPr/>
        </p:nvPicPr>
        <p:blipFill>
          <a:blip r:embed="rId4"/>
          <a:stretch>
            <a:fillRect/>
          </a:stretch>
        </p:blipFill>
        <p:spPr>
          <a:xfrm>
            <a:off x="1143000" y="3276600"/>
            <a:ext cx="8839200" cy="1447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838200" y="1219200"/>
            <a:ext cx="9753600" cy="646331"/>
          </a:xfrm>
          <a:prstGeom prst="rect">
            <a:avLst/>
          </a:prstGeom>
          <a:noFill/>
        </p:spPr>
        <p:txBody>
          <a:bodyPr wrap="square" rtlCol="0">
            <a:spAutoFit/>
          </a:bodyPr>
          <a:lstStyle/>
          <a:p>
            <a:r>
              <a:rPr lang="en-US" dirty="0" smtClean="0"/>
              <a:t>Block User will click on search button which fetches entire school on their region with the status school reported or not. User can also click on ‘Export to Excel’ button to download the report in excel</a:t>
            </a:r>
            <a:endParaRPr lang="en-US" dirty="0"/>
          </a:p>
        </p:txBody>
      </p:sp>
      <p:pic>
        <p:nvPicPr>
          <p:cNvPr id="7" name="Picture 6" descr="r2.3.png"/>
          <p:cNvPicPr/>
          <p:nvPr/>
        </p:nvPicPr>
        <p:blipFill>
          <a:blip r:embed="rId3"/>
          <a:stretch>
            <a:fillRect/>
          </a:stretch>
        </p:blipFill>
        <p:spPr>
          <a:xfrm>
            <a:off x="1524000" y="2057400"/>
            <a:ext cx="8763000" cy="3886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228600" y="838200"/>
            <a:ext cx="6858000" cy="369332"/>
          </a:xfrm>
          <a:prstGeom prst="rect">
            <a:avLst/>
          </a:prstGeom>
          <a:noFill/>
        </p:spPr>
        <p:txBody>
          <a:bodyPr wrap="square" rtlCol="0">
            <a:spAutoFit/>
          </a:bodyPr>
          <a:lstStyle/>
          <a:p>
            <a:r>
              <a:rPr lang="en-US" dirty="0" smtClean="0"/>
              <a:t>Block User will click on “School Wise Report” from “Report” main menu</a:t>
            </a:r>
            <a:endParaRPr lang="en-US" dirty="0"/>
          </a:p>
        </p:txBody>
      </p:sp>
      <p:pic>
        <p:nvPicPr>
          <p:cNvPr id="6" name="Picture 5" descr="r3.1.png"/>
          <p:cNvPicPr/>
          <p:nvPr/>
        </p:nvPicPr>
        <p:blipFill>
          <a:blip r:embed="rId3"/>
          <a:stretch>
            <a:fillRect/>
          </a:stretch>
        </p:blipFill>
        <p:spPr>
          <a:xfrm>
            <a:off x="381000" y="1219200"/>
            <a:ext cx="6629400" cy="990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descr="r3.2.png"/>
          <p:cNvPicPr/>
          <p:nvPr/>
        </p:nvPicPr>
        <p:blipFill>
          <a:blip r:embed="rId4"/>
          <a:stretch>
            <a:fillRect/>
          </a:stretch>
        </p:blipFill>
        <p:spPr>
          <a:xfrm>
            <a:off x="3352800" y="3429000"/>
            <a:ext cx="7772400" cy="2590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Curved Left Arrow 8"/>
          <p:cNvSpPr/>
          <p:nvPr/>
        </p:nvSpPr>
        <p:spPr>
          <a:xfrm rot="19124047">
            <a:off x="8231162" y="1149917"/>
            <a:ext cx="533400" cy="13609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 name="TextBox 9"/>
          <p:cNvSpPr txBox="1"/>
          <p:nvPr/>
        </p:nvSpPr>
        <p:spPr>
          <a:xfrm>
            <a:off x="3429000" y="2895600"/>
            <a:ext cx="6858000" cy="369332"/>
          </a:xfrm>
          <a:prstGeom prst="rect">
            <a:avLst/>
          </a:prstGeom>
          <a:noFill/>
        </p:spPr>
        <p:txBody>
          <a:bodyPr wrap="square" rtlCol="0">
            <a:spAutoFit/>
          </a:bodyPr>
          <a:lstStyle/>
          <a:p>
            <a:r>
              <a:rPr lang="en-US" dirty="0" smtClean="0"/>
              <a:t>Block User will redirect to the “School Wise Report” page</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381000" y="762000"/>
            <a:ext cx="8382000" cy="646331"/>
          </a:xfrm>
          <a:prstGeom prst="rect">
            <a:avLst/>
          </a:prstGeom>
          <a:noFill/>
        </p:spPr>
        <p:txBody>
          <a:bodyPr wrap="square" rtlCol="0">
            <a:spAutoFit/>
          </a:bodyPr>
          <a:lstStyle/>
          <a:p>
            <a:r>
              <a:rPr lang="en-US" dirty="0" smtClean="0"/>
              <a:t>User will click on ‘Show’ button after entering required fields. It can be open in PDF view or can be downloaded as PDF also.</a:t>
            </a:r>
            <a:endParaRPr lang="en-US" dirty="0"/>
          </a:p>
        </p:txBody>
      </p:sp>
      <p:pic>
        <p:nvPicPr>
          <p:cNvPr id="6" name="Picture 5" descr="r3.7.png"/>
          <p:cNvPicPr/>
          <p:nvPr/>
        </p:nvPicPr>
        <p:blipFill>
          <a:blip r:embed="rId3"/>
          <a:stretch>
            <a:fillRect/>
          </a:stretch>
        </p:blipFill>
        <p:spPr>
          <a:xfrm>
            <a:off x="381000" y="1371600"/>
            <a:ext cx="5946000" cy="16204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r3.8.png"/>
          <p:cNvPicPr/>
          <p:nvPr/>
        </p:nvPicPr>
        <p:blipFill>
          <a:blip r:embed="rId4"/>
          <a:stretch>
            <a:fillRect/>
          </a:stretch>
        </p:blipFill>
        <p:spPr>
          <a:xfrm>
            <a:off x="5410200" y="3124200"/>
            <a:ext cx="5943600" cy="29984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Box 7"/>
          <p:cNvSpPr txBox="1"/>
          <p:nvPr/>
        </p:nvSpPr>
        <p:spPr>
          <a:xfrm>
            <a:off x="381000" y="3657600"/>
            <a:ext cx="4724400" cy="646331"/>
          </a:xfrm>
          <a:prstGeom prst="rect">
            <a:avLst/>
          </a:prstGeom>
          <a:noFill/>
        </p:spPr>
        <p:txBody>
          <a:bodyPr wrap="square" rtlCol="0">
            <a:spAutoFit/>
          </a:bodyPr>
          <a:lstStyle/>
          <a:p>
            <a:r>
              <a:rPr lang="en-US" dirty="0" smtClean="0"/>
              <a:t>Upon clicking on show button the report will be open in the next tab.</a:t>
            </a:r>
            <a:endParaRPr lang="en-US" dirty="0"/>
          </a:p>
        </p:txBody>
      </p:sp>
      <p:sp>
        <p:nvSpPr>
          <p:cNvPr id="9" name="Curved Left Arrow 8"/>
          <p:cNvSpPr/>
          <p:nvPr/>
        </p:nvSpPr>
        <p:spPr>
          <a:xfrm rot="19124047">
            <a:off x="7088162" y="1530917"/>
            <a:ext cx="533400" cy="13609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228600" y="762000"/>
            <a:ext cx="8382000" cy="369332"/>
          </a:xfrm>
          <a:prstGeom prst="rect">
            <a:avLst/>
          </a:prstGeom>
          <a:noFill/>
        </p:spPr>
        <p:txBody>
          <a:bodyPr wrap="square" rtlCol="0">
            <a:spAutoFit/>
          </a:bodyPr>
          <a:lstStyle/>
          <a:p>
            <a:r>
              <a:rPr lang="en-US" dirty="0" smtClean="0"/>
              <a:t>Block User can click on the logout option at any time from the menu ribbon</a:t>
            </a:r>
            <a:endParaRPr lang="en-US" dirty="0"/>
          </a:p>
        </p:txBody>
      </p:sp>
      <p:sp>
        <p:nvSpPr>
          <p:cNvPr id="8" name="TextBox 7"/>
          <p:cNvSpPr txBox="1"/>
          <p:nvPr/>
        </p:nvSpPr>
        <p:spPr>
          <a:xfrm>
            <a:off x="6553200" y="2743200"/>
            <a:ext cx="4495800" cy="381000"/>
          </a:xfrm>
          <a:prstGeom prst="rect">
            <a:avLst/>
          </a:prstGeom>
          <a:noFill/>
        </p:spPr>
        <p:txBody>
          <a:bodyPr wrap="square" rtlCol="0">
            <a:spAutoFit/>
          </a:bodyPr>
          <a:lstStyle/>
          <a:p>
            <a:r>
              <a:rPr lang="en-US" dirty="0" smtClean="0"/>
              <a:t>They will be redirected to the login page</a:t>
            </a:r>
            <a:endParaRPr lang="en-US" dirty="0"/>
          </a:p>
        </p:txBody>
      </p:sp>
      <p:sp>
        <p:nvSpPr>
          <p:cNvPr id="10" name="Curved Right Arrow 9"/>
          <p:cNvSpPr/>
          <p:nvPr/>
        </p:nvSpPr>
        <p:spPr>
          <a:xfrm rot="19600146">
            <a:off x="3381065" y="2715944"/>
            <a:ext cx="779418" cy="200853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1" name="Picture 10" descr="lg1.png"/>
          <p:cNvPicPr/>
          <p:nvPr/>
        </p:nvPicPr>
        <p:blipFill>
          <a:blip r:embed="rId3"/>
          <a:stretch>
            <a:fillRect/>
          </a:stretch>
        </p:blipFill>
        <p:spPr>
          <a:xfrm>
            <a:off x="457200" y="1219200"/>
            <a:ext cx="7010400" cy="990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descr="lg2.png"/>
          <p:cNvPicPr/>
          <p:nvPr/>
        </p:nvPicPr>
        <p:blipFill>
          <a:blip r:embed="rId4"/>
          <a:stretch>
            <a:fillRect/>
          </a:stretch>
        </p:blipFill>
        <p:spPr>
          <a:xfrm>
            <a:off x="5410200" y="3276600"/>
            <a:ext cx="5943600" cy="27000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228600" y="762000"/>
            <a:ext cx="6858000" cy="369332"/>
          </a:xfrm>
          <a:prstGeom prst="rect">
            <a:avLst/>
          </a:prstGeom>
          <a:noFill/>
        </p:spPr>
        <p:txBody>
          <a:bodyPr wrap="square" rtlCol="0">
            <a:spAutoFit/>
          </a:bodyPr>
          <a:lstStyle/>
          <a:p>
            <a:r>
              <a:rPr lang="en-US" dirty="0" smtClean="0"/>
              <a:t>CDPO User Login to WIFS portal with their unique User credential</a:t>
            </a:r>
            <a:endParaRPr lang="en-US" dirty="0"/>
          </a:p>
        </p:txBody>
      </p:sp>
      <p:sp>
        <p:nvSpPr>
          <p:cNvPr id="7" name="TextBox 6"/>
          <p:cNvSpPr txBox="1"/>
          <p:nvPr/>
        </p:nvSpPr>
        <p:spPr>
          <a:xfrm>
            <a:off x="1905000" y="4648200"/>
            <a:ext cx="4267200" cy="381000"/>
          </a:xfrm>
          <a:prstGeom prst="rect">
            <a:avLst/>
          </a:prstGeom>
          <a:noFill/>
        </p:spPr>
        <p:txBody>
          <a:bodyPr wrap="square" rtlCol="0">
            <a:spAutoFit/>
          </a:bodyPr>
          <a:lstStyle/>
          <a:p>
            <a:r>
              <a:rPr lang="en-US" dirty="0" smtClean="0"/>
              <a:t>CDPO User redirected to the Home page</a:t>
            </a:r>
            <a:endParaRPr lang="en-US" dirty="0"/>
          </a:p>
        </p:txBody>
      </p:sp>
      <p:sp>
        <p:nvSpPr>
          <p:cNvPr id="9" name="Curved Left Arrow 8"/>
          <p:cNvSpPr/>
          <p:nvPr/>
        </p:nvSpPr>
        <p:spPr>
          <a:xfrm rot="17798750">
            <a:off x="7001127" y="908095"/>
            <a:ext cx="533400" cy="13609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2" name="Picture 11" descr="l1.png"/>
          <p:cNvPicPr/>
          <p:nvPr/>
        </p:nvPicPr>
        <p:blipFill>
          <a:blip r:embed="rId3" cstate="print"/>
          <a:stretch>
            <a:fillRect/>
          </a:stretch>
        </p:blipFill>
        <p:spPr>
          <a:xfrm>
            <a:off x="381000" y="1295400"/>
            <a:ext cx="5334000" cy="2057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descr="l2.png"/>
          <p:cNvPicPr/>
          <p:nvPr/>
        </p:nvPicPr>
        <p:blipFill>
          <a:blip r:embed="rId4" cstate="print"/>
          <a:stretch>
            <a:fillRect/>
          </a:stretch>
        </p:blipFill>
        <p:spPr>
          <a:xfrm>
            <a:off x="6400800" y="2209800"/>
            <a:ext cx="5254487" cy="41649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228600" y="762000"/>
            <a:ext cx="6858000" cy="369332"/>
          </a:xfrm>
          <a:prstGeom prst="rect">
            <a:avLst/>
          </a:prstGeom>
          <a:noFill/>
        </p:spPr>
        <p:txBody>
          <a:bodyPr wrap="square" rtlCol="0">
            <a:spAutoFit/>
          </a:bodyPr>
          <a:lstStyle/>
          <a:p>
            <a:r>
              <a:rPr lang="en-US" dirty="0" smtClean="0"/>
              <a:t>CDPO User clicks on CDPO master from Master main Menu</a:t>
            </a:r>
            <a:endParaRPr lang="en-US" dirty="0"/>
          </a:p>
        </p:txBody>
      </p:sp>
      <p:sp>
        <p:nvSpPr>
          <p:cNvPr id="7" name="TextBox 6"/>
          <p:cNvSpPr txBox="1"/>
          <p:nvPr/>
        </p:nvSpPr>
        <p:spPr>
          <a:xfrm>
            <a:off x="2895600" y="2819400"/>
            <a:ext cx="6858000" cy="369332"/>
          </a:xfrm>
          <a:prstGeom prst="rect">
            <a:avLst/>
          </a:prstGeom>
          <a:noFill/>
        </p:spPr>
        <p:txBody>
          <a:bodyPr wrap="square" rtlCol="0">
            <a:spAutoFit/>
          </a:bodyPr>
          <a:lstStyle/>
          <a:p>
            <a:r>
              <a:rPr lang="en-US" dirty="0" smtClean="0"/>
              <a:t>CDPO User redirected t to the CDPO master page </a:t>
            </a:r>
            <a:endParaRPr lang="en-US" dirty="0"/>
          </a:p>
        </p:txBody>
      </p:sp>
      <p:sp>
        <p:nvSpPr>
          <p:cNvPr id="10" name="Curved Left Arrow 9"/>
          <p:cNvSpPr/>
          <p:nvPr/>
        </p:nvSpPr>
        <p:spPr>
          <a:xfrm rot="18435181">
            <a:off x="7903962" y="1848736"/>
            <a:ext cx="533400" cy="13609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1" name="Picture 10" descr="CDPO_master1.png"/>
          <p:cNvPicPr/>
          <p:nvPr/>
        </p:nvPicPr>
        <p:blipFill>
          <a:blip r:embed="rId3" cstate="print"/>
          <a:stretch>
            <a:fillRect/>
          </a:stretch>
        </p:blipFill>
        <p:spPr>
          <a:xfrm>
            <a:off x="304800" y="1219200"/>
            <a:ext cx="6934200" cy="1295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descr="CDPO_master2.png"/>
          <p:cNvPicPr/>
          <p:nvPr/>
        </p:nvPicPr>
        <p:blipFill>
          <a:blip r:embed="rId4" cstate="print"/>
          <a:stretch>
            <a:fillRect/>
          </a:stretch>
        </p:blipFill>
        <p:spPr>
          <a:xfrm>
            <a:off x="2895600" y="3429000"/>
            <a:ext cx="7315200" cy="2209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838200" y="990600"/>
            <a:ext cx="6858000" cy="369332"/>
          </a:xfrm>
          <a:prstGeom prst="rect">
            <a:avLst/>
          </a:prstGeom>
          <a:noFill/>
        </p:spPr>
        <p:txBody>
          <a:bodyPr wrap="square" rtlCol="0">
            <a:spAutoFit/>
          </a:bodyPr>
          <a:lstStyle/>
          <a:p>
            <a:r>
              <a:rPr lang="en-US" dirty="0" smtClean="0"/>
              <a:t>CDPO User can click on edit button to update their details</a:t>
            </a:r>
            <a:endParaRPr lang="en-US" dirty="0"/>
          </a:p>
        </p:txBody>
      </p:sp>
      <p:pic>
        <p:nvPicPr>
          <p:cNvPr id="7" name="Picture 6" descr="CDPO_master4.png"/>
          <p:cNvPicPr/>
          <p:nvPr/>
        </p:nvPicPr>
        <p:blipFill>
          <a:blip r:embed="rId3" cstate="print"/>
          <a:stretch>
            <a:fillRect/>
          </a:stretch>
        </p:blipFill>
        <p:spPr>
          <a:xfrm>
            <a:off x="838200" y="1752600"/>
            <a:ext cx="8229600" cy="2057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descr="CDPO_master3.png"/>
          <p:cNvPicPr/>
          <p:nvPr/>
        </p:nvPicPr>
        <p:blipFill>
          <a:blip r:embed="rId4" cstate="print"/>
          <a:stretch>
            <a:fillRect/>
          </a:stretch>
        </p:blipFill>
        <p:spPr>
          <a:xfrm>
            <a:off x="838200" y="4191000"/>
            <a:ext cx="8305800" cy="838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990600" y="1981200"/>
            <a:ext cx="6858000" cy="369332"/>
          </a:xfrm>
          <a:prstGeom prst="rect">
            <a:avLst/>
          </a:prstGeom>
          <a:noFill/>
        </p:spPr>
        <p:txBody>
          <a:bodyPr wrap="square" rtlCol="0">
            <a:spAutoFit/>
          </a:bodyPr>
          <a:lstStyle/>
          <a:p>
            <a:r>
              <a:rPr lang="en-US" dirty="0" smtClean="0"/>
              <a:t>CDPO User clicks on CDPO Entry from Master main Menu</a:t>
            </a:r>
            <a:endParaRPr lang="en-US" dirty="0"/>
          </a:p>
        </p:txBody>
      </p:sp>
      <p:pic>
        <p:nvPicPr>
          <p:cNvPr id="8" name="Picture 7" descr="CDPO_entry1.png"/>
          <p:cNvPicPr/>
          <p:nvPr/>
        </p:nvPicPr>
        <p:blipFill>
          <a:blip r:embed="rId3" cstate="print"/>
          <a:stretch>
            <a:fillRect/>
          </a:stretch>
        </p:blipFill>
        <p:spPr>
          <a:xfrm>
            <a:off x="1066800" y="2590800"/>
            <a:ext cx="7467600" cy="1143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2133600" y="762000"/>
            <a:ext cx="6858000" cy="369332"/>
          </a:xfrm>
          <a:prstGeom prst="rect">
            <a:avLst/>
          </a:prstGeom>
          <a:noFill/>
        </p:spPr>
        <p:txBody>
          <a:bodyPr wrap="square" rtlCol="0">
            <a:spAutoFit/>
          </a:bodyPr>
          <a:lstStyle/>
          <a:p>
            <a:pPr algn="ctr"/>
            <a:r>
              <a:rPr lang="en-US" dirty="0" smtClean="0"/>
              <a:t>CDPO User redirected to the CDPO entry page</a:t>
            </a:r>
            <a:endParaRPr lang="en-US" dirty="0"/>
          </a:p>
        </p:txBody>
      </p:sp>
      <p:pic>
        <p:nvPicPr>
          <p:cNvPr id="8" name="Picture 7" descr="CDPO_entry2.png"/>
          <p:cNvPicPr/>
          <p:nvPr/>
        </p:nvPicPr>
        <p:blipFill>
          <a:blip r:embed="rId3" cstate="print"/>
          <a:stretch>
            <a:fillRect/>
          </a:stretch>
        </p:blipFill>
        <p:spPr>
          <a:xfrm>
            <a:off x="3276600" y="1219200"/>
            <a:ext cx="4701039" cy="51099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1981200" y="838200"/>
            <a:ext cx="8763000" cy="369332"/>
          </a:xfrm>
          <a:prstGeom prst="rect">
            <a:avLst/>
          </a:prstGeom>
          <a:noFill/>
        </p:spPr>
        <p:txBody>
          <a:bodyPr wrap="square" rtlCol="0">
            <a:spAutoFit/>
          </a:bodyPr>
          <a:lstStyle/>
          <a:p>
            <a:r>
              <a:rPr lang="en-US" dirty="0" smtClean="0"/>
              <a:t>CDPO User entered the required details and forwarded it to District User</a:t>
            </a:r>
            <a:endParaRPr lang="en-US" dirty="0"/>
          </a:p>
        </p:txBody>
      </p:sp>
      <p:pic>
        <p:nvPicPr>
          <p:cNvPr id="7" name="Picture 6" descr="CDPO_entry2.png"/>
          <p:cNvPicPr/>
          <p:nvPr/>
        </p:nvPicPr>
        <p:blipFill>
          <a:blip r:embed="rId3" cstate="print"/>
          <a:stretch>
            <a:fillRect/>
          </a:stretch>
        </p:blipFill>
        <p:spPr>
          <a:xfrm>
            <a:off x="3276600" y="1219200"/>
            <a:ext cx="4701039" cy="51099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457200" y="914400"/>
            <a:ext cx="7620000" cy="369332"/>
          </a:xfrm>
          <a:prstGeom prst="rect">
            <a:avLst/>
          </a:prstGeom>
          <a:noFill/>
        </p:spPr>
        <p:txBody>
          <a:bodyPr wrap="square" rtlCol="0">
            <a:spAutoFit/>
          </a:bodyPr>
          <a:lstStyle/>
          <a:p>
            <a:r>
              <a:rPr lang="en-US" dirty="0" smtClean="0"/>
              <a:t>C.D.P.O. User will click on ‘Format 3’ from Report menu to view the report</a:t>
            </a:r>
            <a:endParaRPr lang="en-US" dirty="0"/>
          </a:p>
        </p:txBody>
      </p:sp>
      <p:sp>
        <p:nvSpPr>
          <p:cNvPr id="9" name="TextBox 8"/>
          <p:cNvSpPr txBox="1"/>
          <p:nvPr/>
        </p:nvSpPr>
        <p:spPr>
          <a:xfrm>
            <a:off x="1676400" y="3048000"/>
            <a:ext cx="8991600" cy="369332"/>
          </a:xfrm>
          <a:prstGeom prst="rect">
            <a:avLst/>
          </a:prstGeom>
          <a:noFill/>
        </p:spPr>
        <p:txBody>
          <a:bodyPr wrap="square" rtlCol="0">
            <a:spAutoFit/>
          </a:bodyPr>
          <a:lstStyle/>
          <a:p>
            <a:r>
              <a:rPr lang="en-US" dirty="0" smtClean="0"/>
              <a:t>The page will be navigated to the report page</a:t>
            </a:r>
            <a:endParaRPr lang="en-US" dirty="0"/>
          </a:p>
        </p:txBody>
      </p:sp>
      <p:sp>
        <p:nvSpPr>
          <p:cNvPr id="10" name="Curved Left Arrow 9"/>
          <p:cNvSpPr/>
          <p:nvPr/>
        </p:nvSpPr>
        <p:spPr>
          <a:xfrm rot="19603885">
            <a:off x="10692761" y="2092183"/>
            <a:ext cx="533400" cy="13609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1" name="Picture 10" descr="CDPO_report.png"/>
          <p:cNvPicPr/>
          <p:nvPr/>
        </p:nvPicPr>
        <p:blipFill>
          <a:blip r:embed="rId3" cstate="print"/>
          <a:stretch>
            <a:fillRect/>
          </a:stretch>
        </p:blipFill>
        <p:spPr>
          <a:xfrm>
            <a:off x="457200" y="1447800"/>
            <a:ext cx="6629400" cy="914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descr="CDPO_entry3.png"/>
          <p:cNvPicPr/>
          <p:nvPr/>
        </p:nvPicPr>
        <p:blipFill>
          <a:blip r:embed="rId4" cstate="print"/>
          <a:stretch>
            <a:fillRect/>
          </a:stretch>
        </p:blipFill>
        <p:spPr>
          <a:xfrm>
            <a:off x="1752600" y="3505200"/>
            <a:ext cx="8763000" cy="2514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1981200" y="762000"/>
            <a:ext cx="8077200" cy="646331"/>
          </a:xfrm>
          <a:prstGeom prst="rect">
            <a:avLst/>
          </a:prstGeom>
          <a:noFill/>
        </p:spPr>
        <p:txBody>
          <a:bodyPr wrap="square" rtlCol="0">
            <a:spAutoFit/>
          </a:bodyPr>
          <a:lstStyle/>
          <a:p>
            <a:r>
              <a:rPr lang="en-US" dirty="0" smtClean="0"/>
              <a:t>Over here the C.D.P.O. User will select Reporting Year and Reporting Month and finally click on ‘Show’ to view the Report</a:t>
            </a:r>
            <a:endParaRPr lang="en-US" dirty="0"/>
          </a:p>
        </p:txBody>
      </p:sp>
      <p:pic>
        <p:nvPicPr>
          <p:cNvPr id="6" name="Picture 5" descr="CDPO_entry4.png"/>
          <p:cNvPicPr/>
          <p:nvPr/>
        </p:nvPicPr>
        <p:blipFill>
          <a:blip r:embed="rId3" cstate="print"/>
          <a:stretch>
            <a:fillRect/>
          </a:stretch>
        </p:blipFill>
        <p:spPr>
          <a:xfrm>
            <a:off x="2362200" y="1600200"/>
            <a:ext cx="6858000" cy="2133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2362200" y="990600"/>
            <a:ext cx="6858000" cy="369332"/>
          </a:xfrm>
          <a:prstGeom prst="rect">
            <a:avLst/>
          </a:prstGeom>
          <a:noFill/>
        </p:spPr>
        <p:txBody>
          <a:bodyPr wrap="square" rtlCol="0">
            <a:spAutoFit/>
          </a:bodyPr>
          <a:lstStyle/>
          <a:p>
            <a:pPr algn="ctr"/>
            <a:r>
              <a:rPr lang="en-US" dirty="0" smtClean="0"/>
              <a:t>CDPO User will view the required report accordingly</a:t>
            </a:r>
            <a:endParaRPr lang="en-US" dirty="0"/>
          </a:p>
        </p:txBody>
      </p:sp>
      <p:pic>
        <p:nvPicPr>
          <p:cNvPr id="7" name="Picture 6" descr="CDPO_report4.png"/>
          <p:cNvPicPr/>
          <p:nvPr/>
        </p:nvPicPr>
        <p:blipFill>
          <a:blip r:embed="rId3" cstate="print"/>
          <a:stretch>
            <a:fillRect/>
          </a:stretch>
        </p:blipFill>
        <p:spPr>
          <a:xfrm>
            <a:off x="3505200" y="1524000"/>
            <a:ext cx="4525007" cy="4677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228600" y="762000"/>
            <a:ext cx="8382000" cy="369332"/>
          </a:xfrm>
          <a:prstGeom prst="rect">
            <a:avLst/>
          </a:prstGeom>
          <a:noFill/>
        </p:spPr>
        <p:txBody>
          <a:bodyPr wrap="square" rtlCol="0">
            <a:spAutoFit/>
          </a:bodyPr>
          <a:lstStyle/>
          <a:p>
            <a:r>
              <a:rPr lang="en-US" dirty="0" smtClean="0"/>
              <a:t>CDPO User can click on the logout option at any time from the menu ribbon</a:t>
            </a:r>
            <a:endParaRPr lang="en-US" dirty="0"/>
          </a:p>
        </p:txBody>
      </p:sp>
      <p:sp>
        <p:nvSpPr>
          <p:cNvPr id="8" name="TextBox 7"/>
          <p:cNvSpPr txBox="1"/>
          <p:nvPr/>
        </p:nvSpPr>
        <p:spPr>
          <a:xfrm>
            <a:off x="6477000" y="2590800"/>
            <a:ext cx="4495800" cy="381000"/>
          </a:xfrm>
          <a:prstGeom prst="rect">
            <a:avLst/>
          </a:prstGeom>
          <a:noFill/>
        </p:spPr>
        <p:txBody>
          <a:bodyPr wrap="square" rtlCol="0">
            <a:spAutoFit/>
          </a:bodyPr>
          <a:lstStyle/>
          <a:p>
            <a:r>
              <a:rPr lang="en-US" dirty="0" smtClean="0"/>
              <a:t>They will be redirected to the login page</a:t>
            </a:r>
            <a:endParaRPr lang="en-US" dirty="0"/>
          </a:p>
        </p:txBody>
      </p:sp>
      <p:sp>
        <p:nvSpPr>
          <p:cNvPr id="10" name="Curved Right Arrow 9"/>
          <p:cNvSpPr/>
          <p:nvPr/>
        </p:nvSpPr>
        <p:spPr>
          <a:xfrm rot="19600146">
            <a:off x="3230917" y="2868344"/>
            <a:ext cx="779418" cy="200853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2" name="Picture 11" descr="lg1.png"/>
          <p:cNvPicPr/>
          <p:nvPr/>
        </p:nvPicPr>
        <p:blipFill>
          <a:blip r:embed="rId3" cstate="print"/>
          <a:stretch>
            <a:fillRect/>
          </a:stretch>
        </p:blipFill>
        <p:spPr>
          <a:xfrm>
            <a:off x="228600" y="1143000"/>
            <a:ext cx="7162800" cy="990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descr="lg2.png"/>
          <p:cNvPicPr/>
          <p:nvPr/>
        </p:nvPicPr>
        <p:blipFill>
          <a:blip r:embed="rId4" cstate="print"/>
          <a:stretch>
            <a:fillRect/>
          </a:stretch>
        </p:blipFill>
        <p:spPr>
          <a:xfrm>
            <a:off x="5715000" y="3124200"/>
            <a:ext cx="5943600" cy="28130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2057400" y="1143000"/>
            <a:ext cx="6858000" cy="369332"/>
          </a:xfrm>
          <a:prstGeom prst="rect">
            <a:avLst/>
          </a:prstGeom>
          <a:noFill/>
        </p:spPr>
        <p:txBody>
          <a:bodyPr wrap="square" rtlCol="0">
            <a:spAutoFit/>
          </a:bodyPr>
          <a:lstStyle/>
          <a:p>
            <a:r>
              <a:rPr lang="en-US" dirty="0" smtClean="0"/>
              <a:t>District User Login to WIFS portal with their unique User credential</a:t>
            </a:r>
            <a:endParaRPr lang="en-US" dirty="0"/>
          </a:p>
        </p:txBody>
      </p:sp>
      <p:pic>
        <p:nvPicPr>
          <p:cNvPr id="12" name="Picture 11" descr="l1.png"/>
          <p:cNvPicPr/>
          <p:nvPr/>
        </p:nvPicPr>
        <p:blipFill>
          <a:blip r:embed="rId3"/>
          <a:stretch>
            <a:fillRect/>
          </a:stretch>
        </p:blipFill>
        <p:spPr>
          <a:xfrm>
            <a:off x="2362200" y="1676153"/>
            <a:ext cx="5922678" cy="25910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l2.png"/>
          <p:cNvPicPr/>
          <p:nvPr/>
        </p:nvPicPr>
        <p:blipFill>
          <a:blip r:embed="rId3"/>
          <a:stretch>
            <a:fillRect/>
          </a:stretch>
        </p:blipFill>
        <p:spPr>
          <a:xfrm>
            <a:off x="2514600" y="1371600"/>
            <a:ext cx="5943600" cy="44951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p:cNvSpPr txBox="1"/>
          <p:nvPr/>
        </p:nvSpPr>
        <p:spPr>
          <a:xfrm>
            <a:off x="3200400" y="838200"/>
            <a:ext cx="4267200" cy="381000"/>
          </a:xfrm>
          <a:prstGeom prst="rect">
            <a:avLst/>
          </a:prstGeom>
          <a:noFill/>
        </p:spPr>
        <p:txBody>
          <a:bodyPr wrap="square" rtlCol="0">
            <a:spAutoFit/>
          </a:bodyPr>
          <a:lstStyle/>
          <a:p>
            <a:r>
              <a:rPr lang="en-US" dirty="0" smtClean="0"/>
              <a:t>District User redirected to the Home page</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304800" y="1066800"/>
            <a:ext cx="7391400" cy="369332"/>
          </a:xfrm>
          <a:prstGeom prst="rect">
            <a:avLst/>
          </a:prstGeom>
          <a:noFill/>
        </p:spPr>
        <p:txBody>
          <a:bodyPr wrap="square" rtlCol="0">
            <a:spAutoFit/>
          </a:bodyPr>
          <a:lstStyle/>
          <a:p>
            <a:r>
              <a:rPr lang="en-US" dirty="0" smtClean="0"/>
              <a:t>District User will click on ‘Opening Stock Entry’ from ‘Master’ main menu</a:t>
            </a:r>
            <a:endParaRPr lang="en-US" dirty="0"/>
          </a:p>
        </p:txBody>
      </p:sp>
      <p:pic>
        <p:nvPicPr>
          <p:cNvPr id="7" name="Picture 6" descr="ose1.png"/>
          <p:cNvPicPr/>
          <p:nvPr/>
        </p:nvPicPr>
        <p:blipFill>
          <a:blip r:embed="rId3"/>
          <a:stretch>
            <a:fillRect/>
          </a:stretch>
        </p:blipFill>
        <p:spPr>
          <a:xfrm>
            <a:off x="457200" y="1524000"/>
            <a:ext cx="6705600" cy="76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descr="ose2.png"/>
          <p:cNvPicPr/>
          <p:nvPr/>
        </p:nvPicPr>
        <p:blipFill>
          <a:blip r:embed="rId4"/>
          <a:stretch>
            <a:fillRect/>
          </a:stretch>
        </p:blipFill>
        <p:spPr>
          <a:xfrm>
            <a:off x="4267200" y="3429000"/>
            <a:ext cx="7086600" cy="2819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TextBox 8"/>
          <p:cNvSpPr txBox="1"/>
          <p:nvPr/>
        </p:nvSpPr>
        <p:spPr>
          <a:xfrm>
            <a:off x="4191000" y="2819400"/>
            <a:ext cx="7391400" cy="369332"/>
          </a:xfrm>
          <a:prstGeom prst="rect">
            <a:avLst/>
          </a:prstGeom>
          <a:noFill/>
        </p:spPr>
        <p:txBody>
          <a:bodyPr wrap="square" rtlCol="0">
            <a:spAutoFit/>
          </a:bodyPr>
          <a:lstStyle/>
          <a:p>
            <a:r>
              <a:rPr lang="en-US" dirty="0" smtClean="0"/>
              <a:t>The page will redirect to the ‘Opening Stock Entry’ page</a:t>
            </a:r>
            <a:endParaRPr lang="en-US" dirty="0"/>
          </a:p>
        </p:txBody>
      </p:sp>
      <p:sp>
        <p:nvSpPr>
          <p:cNvPr id="10" name="Curved Left Arrow 9"/>
          <p:cNvSpPr/>
          <p:nvPr/>
        </p:nvSpPr>
        <p:spPr>
          <a:xfrm rot="18572444">
            <a:off x="7895434" y="1330013"/>
            <a:ext cx="533400" cy="13609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381000" y="838200"/>
            <a:ext cx="9982200" cy="646331"/>
          </a:xfrm>
          <a:prstGeom prst="rect">
            <a:avLst/>
          </a:prstGeom>
          <a:noFill/>
        </p:spPr>
        <p:txBody>
          <a:bodyPr wrap="square" rtlCol="0">
            <a:spAutoFit/>
          </a:bodyPr>
          <a:lstStyle/>
          <a:p>
            <a:r>
              <a:rPr lang="en-US" dirty="0" smtClean="0"/>
              <a:t>For entering opening stock User will click on edit hyperlink, which opens the pre-populated data which has provided by School previously.</a:t>
            </a:r>
            <a:endParaRPr lang="en-US" dirty="0"/>
          </a:p>
        </p:txBody>
      </p:sp>
      <p:pic>
        <p:nvPicPr>
          <p:cNvPr id="7" name="Picture 6" descr="ose3.png"/>
          <p:cNvPicPr/>
          <p:nvPr/>
        </p:nvPicPr>
        <p:blipFill>
          <a:blip r:embed="rId3"/>
          <a:stretch>
            <a:fillRect/>
          </a:stretch>
        </p:blipFill>
        <p:spPr>
          <a:xfrm>
            <a:off x="304800" y="1524000"/>
            <a:ext cx="6248400" cy="2133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descr="ose4.png"/>
          <p:cNvPicPr/>
          <p:nvPr/>
        </p:nvPicPr>
        <p:blipFill>
          <a:blip r:embed="rId4"/>
          <a:stretch>
            <a:fillRect/>
          </a:stretch>
        </p:blipFill>
        <p:spPr>
          <a:xfrm>
            <a:off x="4419600" y="3962400"/>
            <a:ext cx="6858000" cy="2057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TextBox 8"/>
          <p:cNvSpPr txBox="1"/>
          <p:nvPr/>
        </p:nvSpPr>
        <p:spPr>
          <a:xfrm>
            <a:off x="7467600" y="2819400"/>
            <a:ext cx="3962400" cy="923330"/>
          </a:xfrm>
          <a:prstGeom prst="rect">
            <a:avLst/>
          </a:prstGeom>
          <a:noFill/>
        </p:spPr>
        <p:txBody>
          <a:bodyPr wrap="square" rtlCol="0">
            <a:spAutoFit/>
          </a:bodyPr>
          <a:lstStyle/>
          <a:p>
            <a:r>
              <a:rPr lang="en-US" dirty="0" smtClean="0"/>
              <a:t>District User will enter the opening stock and click on submit button which stores the opening entry accordingly.</a:t>
            </a:r>
            <a:endParaRPr lang="en-US" dirty="0"/>
          </a:p>
        </p:txBody>
      </p:sp>
      <p:sp>
        <p:nvSpPr>
          <p:cNvPr id="10" name="Curved Left Arrow 9"/>
          <p:cNvSpPr/>
          <p:nvPr/>
        </p:nvSpPr>
        <p:spPr>
          <a:xfrm rot="19463746" flipH="1">
            <a:off x="3010362" y="3847183"/>
            <a:ext cx="564725" cy="13609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304800" y="1066800"/>
            <a:ext cx="7391400" cy="369332"/>
          </a:xfrm>
          <a:prstGeom prst="rect">
            <a:avLst/>
          </a:prstGeom>
          <a:noFill/>
        </p:spPr>
        <p:txBody>
          <a:bodyPr wrap="square" rtlCol="0">
            <a:spAutoFit/>
          </a:bodyPr>
          <a:lstStyle/>
          <a:p>
            <a:r>
              <a:rPr lang="en-US" dirty="0" smtClean="0"/>
              <a:t>District User will click on ‘District Entry’ from ‘Entry’ main menu</a:t>
            </a:r>
            <a:endParaRPr lang="en-US" dirty="0"/>
          </a:p>
        </p:txBody>
      </p:sp>
      <p:sp>
        <p:nvSpPr>
          <p:cNvPr id="9" name="TextBox 8"/>
          <p:cNvSpPr txBox="1"/>
          <p:nvPr/>
        </p:nvSpPr>
        <p:spPr>
          <a:xfrm>
            <a:off x="4191000" y="2819400"/>
            <a:ext cx="7391400" cy="369332"/>
          </a:xfrm>
          <a:prstGeom prst="rect">
            <a:avLst/>
          </a:prstGeom>
          <a:noFill/>
        </p:spPr>
        <p:txBody>
          <a:bodyPr wrap="square" rtlCol="0">
            <a:spAutoFit/>
          </a:bodyPr>
          <a:lstStyle/>
          <a:p>
            <a:r>
              <a:rPr lang="en-US" dirty="0" smtClean="0"/>
              <a:t>The page will redirect to the ‘District Entry’ page</a:t>
            </a:r>
            <a:endParaRPr lang="en-US" dirty="0"/>
          </a:p>
        </p:txBody>
      </p:sp>
      <p:sp>
        <p:nvSpPr>
          <p:cNvPr id="10" name="Curved Left Arrow 9"/>
          <p:cNvSpPr/>
          <p:nvPr/>
        </p:nvSpPr>
        <p:spPr>
          <a:xfrm rot="18572444">
            <a:off x="7895434" y="1330013"/>
            <a:ext cx="533400" cy="13609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1" name="Picture 10" descr="de1.png"/>
          <p:cNvPicPr/>
          <p:nvPr/>
        </p:nvPicPr>
        <p:blipFill>
          <a:blip r:embed="rId3"/>
          <a:stretch>
            <a:fillRect/>
          </a:stretch>
        </p:blipFill>
        <p:spPr>
          <a:xfrm>
            <a:off x="228600" y="1524000"/>
            <a:ext cx="7010400" cy="838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descr="de2.png"/>
          <p:cNvPicPr/>
          <p:nvPr/>
        </p:nvPicPr>
        <p:blipFill>
          <a:blip r:embed="rId4"/>
          <a:stretch>
            <a:fillRect/>
          </a:stretch>
        </p:blipFill>
        <p:spPr>
          <a:xfrm>
            <a:off x="3429000" y="3276600"/>
            <a:ext cx="7391400" cy="2895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762000" y="1981200"/>
            <a:ext cx="2743200" cy="1754326"/>
          </a:xfrm>
          <a:prstGeom prst="rect">
            <a:avLst/>
          </a:prstGeom>
          <a:noFill/>
        </p:spPr>
        <p:txBody>
          <a:bodyPr wrap="square" rtlCol="0">
            <a:spAutoFit/>
          </a:bodyPr>
          <a:lstStyle/>
          <a:p>
            <a:r>
              <a:rPr lang="en-US" dirty="0" smtClean="0"/>
              <a:t>District User will enter the Nodal Officer name and their details and check the entries of all school or CDPO.  And click on Save &amp; forward button</a:t>
            </a:r>
            <a:endParaRPr lang="en-US" dirty="0"/>
          </a:p>
        </p:txBody>
      </p:sp>
      <p:pic>
        <p:nvPicPr>
          <p:cNvPr id="6" name="Picture 5" descr="de3.png"/>
          <p:cNvPicPr/>
          <p:nvPr/>
        </p:nvPicPr>
        <p:blipFill>
          <a:blip r:embed="rId3" cstate="print"/>
          <a:stretch>
            <a:fillRect/>
          </a:stretch>
        </p:blipFill>
        <p:spPr>
          <a:xfrm>
            <a:off x="4191000" y="762000"/>
            <a:ext cx="2286000" cy="55752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228600" y="838200"/>
            <a:ext cx="6858000" cy="369332"/>
          </a:xfrm>
          <a:prstGeom prst="rect">
            <a:avLst/>
          </a:prstGeom>
          <a:noFill/>
        </p:spPr>
        <p:txBody>
          <a:bodyPr wrap="square" rtlCol="0">
            <a:spAutoFit/>
          </a:bodyPr>
          <a:lstStyle/>
          <a:p>
            <a:r>
              <a:rPr lang="en-US" dirty="0" smtClean="0"/>
              <a:t>District User will click on Format 5 from the Report menu ribbon  </a:t>
            </a:r>
            <a:endParaRPr lang="en-US" dirty="0"/>
          </a:p>
        </p:txBody>
      </p:sp>
      <p:sp>
        <p:nvSpPr>
          <p:cNvPr id="8" name="TextBox 7"/>
          <p:cNvSpPr txBox="1"/>
          <p:nvPr/>
        </p:nvSpPr>
        <p:spPr>
          <a:xfrm>
            <a:off x="2057400" y="3352800"/>
            <a:ext cx="6858000" cy="369332"/>
          </a:xfrm>
          <a:prstGeom prst="rect">
            <a:avLst/>
          </a:prstGeom>
          <a:noFill/>
        </p:spPr>
        <p:txBody>
          <a:bodyPr wrap="square" rtlCol="0">
            <a:spAutoFit/>
          </a:bodyPr>
          <a:lstStyle/>
          <a:p>
            <a:r>
              <a:rPr lang="en-US" dirty="0" smtClean="0"/>
              <a:t>District User redirected to the Format 5 page. </a:t>
            </a:r>
            <a:endParaRPr lang="en-US" dirty="0"/>
          </a:p>
        </p:txBody>
      </p:sp>
      <p:sp>
        <p:nvSpPr>
          <p:cNvPr id="10" name="Curved Left Arrow 9"/>
          <p:cNvSpPr/>
          <p:nvPr/>
        </p:nvSpPr>
        <p:spPr>
          <a:xfrm rot="20075755">
            <a:off x="8648125" y="2487016"/>
            <a:ext cx="533400" cy="13609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1" name="Picture 10" descr="r1.1.png"/>
          <p:cNvPicPr/>
          <p:nvPr/>
        </p:nvPicPr>
        <p:blipFill>
          <a:blip r:embed="rId3"/>
          <a:stretch>
            <a:fillRect/>
          </a:stretch>
        </p:blipFill>
        <p:spPr>
          <a:xfrm>
            <a:off x="304800" y="1371600"/>
            <a:ext cx="6858000" cy="1600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descr="r1.2.png"/>
          <p:cNvPicPr/>
          <p:nvPr/>
        </p:nvPicPr>
        <p:blipFill>
          <a:blip r:embed="rId4"/>
          <a:stretch>
            <a:fillRect/>
          </a:stretch>
        </p:blipFill>
        <p:spPr>
          <a:xfrm>
            <a:off x="1905000" y="3962400"/>
            <a:ext cx="6553200" cy="1752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1143000" y="2133600"/>
            <a:ext cx="9525000" cy="369332"/>
          </a:xfrm>
          <a:prstGeom prst="rect">
            <a:avLst/>
          </a:prstGeom>
          <a:noFill/>
        </p:spPr>
        <p:txBody>
          <a:bodyPr wrap="square" rtlCol="0">
            <a:spAutoFit/>
          </a:bodyPr>
          <a:lstStyle/>
          <a:p>
            <a:r>
              <a:rPr lang="en-US" dirty="0" smtClean="0"/>
              <a:t>District User will click on ‘Show’ button after entering  required  reporting Year &amp; Month</a:t>
            </a:r>
            <a:endParaRPr lang="en-US" dirty="0"/>
          </a:p>
        </p:txBody>
      </p:sp>
      <p:pic>
        <p:nvPicPr>
          <p:cNvPr id="7" name="Picture 6" descr="r1.3.png"/>
          <p:cNvPicPr/>
          <p:nvPr/>
        </p:nvPicPr>
        <p:blipFill>
          <a:blip r:embed="rId3"/>
          <a:stretch>
            <a:fillRect/>
          </a:stretch>
        </p:blipFill>
        <p:spPr>
          <a:xfrm>
            <a:off x="1143000" y="2590800"/>
            <a:ext cx="8382000" cy="1905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1371600" y="762000"/>
            <a:ext cx="8839200" cy="369332"/>
          </a:xfrm>
          <a:prstGeom prst="rect">
            <a:avLst/>
          </a:prstGeom>
          <a:noFill/>
        </p:spPr>
        <p:txBody>
          <a:bodyPr wrap="square" rtlCol="0">
            <a:spAutoFit/>
          </a:bodyPr>
          <a:lstStyle/>
          <a:p>
            <a:r>
              <a:rPr lang="en-US" dirty="0" smtClean="0"/>
              <a:t>District User will view the report of the same reporting Year &amp; Month in a new page </a:t>
            </a:r>
            <a:endParaRPr lang="en-US" dirty="0"/>
          </a:p>
        </p:txBody>
      </p:sp>
      <p:pic>
        <p:nvPicPr>
          <p:cNvPr id="7" name="Picture 6" descr="r1.4.png"/>
          <p:cNvPicPr/>
          <p:nvPr/>
        </p:nvPicPr>
        <p:blipFill>
          <a:blip r:embed="rId3"/>
          <a:stretch>
            <a:fillRect/>
          </a:stretch>
        </p:blipFill>
        <p:spPr>
          <a:xfrm>
            <a:off x="1752600" y="1524000"/>
            <a:ext cx="3088878" cy="437234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descr="r1.5.png"/>
          <p:cNvPicPr/>
          <p:nvPr/>
        </p:nvPicPr>
        <p:blipFill>
          <a:blip r:embed="rId4"/>
          <a:stretch>
            <a:fillRect/>
          </a:stretch>
        </p:blipFill>
        <p:spPr>
          <a:xfrm>
            <a:off x="5410200" y="3048000"/>
            <a:ext cx="3180113" cy="14691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381000" y="838200"/>
            <a:ext cx="9372600" cy="369332"/>
          </a:xfrm>
          <a:prstGeom prst="rect">
            <a:avLst/>
          </a:prstGeom>
          <a:noFill/>
        </p:spPr>
        <p:txBody>
          <a:bodyPr wrap="square" rtlCol="0">
            <a:spAutoFit/>
          </a:bodyPr>
          <a:lstStyle/>
          <a:p>
            <a:r>
              <a:rPr lang="en-US" dirty="0" smtClean="0"/>
              <a:t>District User will click on School Wise Reported / Not Reported List  from the Report menu ribbon  </a:t>
            </a:r>
            <a:endParaRPr lang="en-US" dirty="0"/>
          </a:p>
        </p:txBody>
      </p:sp>
      <p:sp>
        <p:nvSpPr>
          <p:cNvPr id="9" name="TextBox 8"/>
          <p:cNvSpPr txBox="1"/>
          <p:nvPr/>
        </p:nvSpPr>
        <p:spPr>
          <a:xfrm>
            <a:off x="2362200" y="3200400"/>
            <a:ext cx="7620000" cy="369332"/>
          </a:xfrm>
          <a:prstGeom prst="rect">
            <a:avLst/>
          </a:prstGeom>
          <a:noFill/>
        </p:spPr>
        <p:txBody>
          <a:bodyPr wrap="square" rtlCol="0">
            <a:spAutoFit/>
          </a:bodyPr>
          <a:lstStyle/>
          <a:p>
            <a:r>
              <a:rPr lang="en-US" dirty="0" smtClean="0"/>
              <a:t>District User redirected to the School Wise Reported / Not Reported List  page. </a:t>
            </a:r>
            <a:endParaRPr lang="en-US" dirty="0"/>
          </a:p>
        </p:txBody>
      </p:sp>
      <p:sp>
        <p:nvSpPr>
          <p:cNvPr id="10" name="Curved Left Arrow 9"/>
          <p:cNvSpPr/>
          <p:nvPr/>
        </p:nvSpPr>
        <p:spPr>
          <a:xfrm rot="19575554">
            <a:off x="9708677" y="1685885"/>
            <a:ext cx="533400" cy="1646273"/>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2" name="Picture 11" descr="r2.1.png"/>
          <p:cNvPicPr/>
          <p:nvPr/>
        </p:nvPicPr>
        <p:blipFill>
          <a:blip r:embed="rId3"/>
          <a:stretch>
            <a:fillRect/>
          </a:stretch>
        </p:blipFill>
        <p:spPr>
          <a:xfrm>
            <a:off x="609600" y="1295400"/>
            <a:ext cx="7391400" cy="1371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descr="r2.2.png"/>
          <p:cNvPicPr/>
          <p:nvPr/>
        </p:nvPicPr>
        <p:blipFill>
          <a:blip r:embed="rId4"/>
          <a:stretch>
            <a:fillRect/>
          </a:stretch>
        </p:blipFill>
        <p:spPr>
          <a:xfrm>
            <a:off x="2286000" y="3733800"/>
            <a:ext cx="8382000" cy="2362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762000" y="914400"/>
            <a:ext cx="10439400" cy="369332"/>
          </a:xfrm>
          <a:prstGeom prst="rect">
            <a:avLst/>
          </a:prstGeom>
          <a:noFill/>
        </p:spPr>
        <p:txBody>
          <a:bodyPr wrap="square" rtlCol="0">
            <a:spAutoFit/>
          </a:bodyPr>
          <a:lstStyle/>
          <a:p>
            <a:pPr algn="ctr"/>
            <a:r>
              <a:rPr lang="en-US" dirty="0" smtClean="0"/>
              <a:t>District User will click on ‘Search’ button after entering  required  fields</a:t>
            </a:r>
            <a:endParaRPr lang="en-US" dirty="0"/>
          </a:p>
        </p:txBody>
      </p:sp>
      <p:pic>
        <p:nvPicPr>
          <p:cNvPr id="7" name="Picture 6" descr="r2.3.png"/>
          <p:cNvPicPr/>
          <p:nvPr/>
        </p:nvPicPr>
        <p:blipFill>
          <a:blip r:embed="rId3"/>
          <a:stretch>
            <a:fillRect/>
          </a:stretch>
        </p:blipFill>
        <p:spPr>
          <a:xfrm>
            <a:off x="914400" y="1371600"/>
            <a:ext cx="9677400" cy="2209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descr="r2.4.png"/>
          <p:cNvPicPr/>
          <p:nvPr/>
        </p:nvPicPr>
        <p:blipFill>
          <a:blip r:embed="rId4"/>
          <a:stretch>
            <a:fillRect/>
          </a:stretch>
        </p:blipFill>
        <p:spPr>
          <a:xfrm>
            <a:off x="914400" y="3810000"/>
            <a:ext cx="9753600" cy="2362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381000" y="838200"/>
            <a:ext cx="9372600" cy="369332"/>
          </a:xfrm>
          <a:prstGeom prst="rect">
            <a:avLst/>
          </a:prstGeom>
          <a:noFill/>
        </p:spPr>
        <p:txBody>
          <a:bodyPr wrap="square" rtlCol="0">
            <a:spAutoFit/>
          </a:bodyPr>
          <a:lstStyle/>
          <a:p>
            <a:r>
              <a:rPr lang="en-US" dirty="0" smtClean="0"/>
              <a:t>District User will click on CDPO Wise Reported / Not Reported List  from the Report menu ribbon  </a:t>
            </a:r>
            <a:endParaRPr lang="en-US" dirty="0"/>
          </a:p>
        </p:txBody>
      </p:sp>
      <p:sp>
        <p:nvSpPr>
          <p:cNvPr id="9" name="TextBox 8"/>
          <p:cNvSpPr txBox="1"/>
          <p:nvPr/>
        </p:nvSpPr>
        <p:spPr>
          <a:xfrm>
            <a:off x="2286000" y="2895600"/>
            <a:ext cx="7620000" cy="369332"/>
          </a:xfrm>
          <a:prstGeom prst="rect">
            <a:avLst/>
          </a:prstGeom>
          <a:noFill/>
        </p:spPr>
        <p:txBody>
          <a:bodyPr wrap="square" rtlCol="0">
            <a:spAutoFit/>
          </a:bodyPr>
          <a:lstStyle/>
          <a:p>
            <a:r>
              <a:rPr lang="en-US" dirty="0" smtClean="0"/>
              <a:t>District User redirected to the CDPO Wise Reported / Not Reported List  page. </a:t>
            </a:r>
            <a:endParaRPr lang="en-US" dirty="0"/>
          </a:p>
        </p:txBody>
      </p:sp>
      <p:sp>
        <p:nvSpPr>
          <p:cNvPr id="10" name="Curved Left Arrow 9"/>
          <p:cNvSpPr/>
          <p:nvPr/>
        </p:nvSpPr>
        <p:spPr>
          <a:xfrm rot="19575554">
            <a:off x="9556277" y="1304886"/>
            <a:ext cx="533400" cy="1646273"/>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1" name="Picture 10" descr="r3.1.png"/>
          <p:cNvPicPr/>
          <p:nvPr/>
        </p:nvPicPr>
        <p:blipFill>
          <a:blip r:embed="rId3"/>
          <a:stretch>
            <a:fillRect/>
          </a:stretch>
        </p:blipFill>
        <p:spPr>
          <a:xfrm>
            <a:off x="609600" y="1295400"/>
            <a:ext cx="7772400" cy="1371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Picture 13" descr="r3.2.png"/>
          <p:cNvPicPr/>
          <p:nvPr/>
        </p:nvPicPr>
        <p:blipFill>
          <a:blip r:embed="rId4"/>
          <a:stretch>
            <a:fillRect/>
          </a:stretch>
        </p:blipFill>
        <p:spPr>
          <a:xfrm>
            <a:off x="1905000" y="3352800"/>
            <a:ext cx="8763000" cy="2133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762000" y="914400"/>
            <a:ext cx="10439400" cy="369332"/>
          </a:xfrm>
          <a:prstGeom prst="rect">
            <a:avLst/>
          </a:prstGeom>
          <a:noFill/>
        </p:spPr>
        <p:txBody>
          <a:bodyPr wrap="square" rtlCol="0">
            <a:spAutoFit/>
          </a:bodyPr>
          <a:lstStyle/>
          <a:p>
            <a:pPr algn="ctr"/>
            <a:r>
              <a:rPr lang="en-US" dirty="0" smtClean="0"/>
              <a:t>District User will click on ‘Search’ button after entering  required  fields</a:t>
            </a:r>
            <a:endParaRPr lang="en-US" dirty="0"/>
          </a:p>
        </p:txBody>
      </p:sp>
      <p:pic>
        <p:nvPicPr>
          <p:cNvPr id="10" name="Picture 9" descr="r3.4.png"/>
          <p:cNvPicPr/>
          <p:nvPr/>
        </p:nvPicPr>
        <p:blipFill>
          <a:blip r:embed="rId3"/>
          <a:stretch>
            <a:fillRect/>
          </a:stretch>
        </p:blipFill>
        <p:spPr>
          <a:xfrm>
            <a:off x="1676400" y="1447800"/>
            <a:ext cx="8534400" cy="3429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381000" y="838200"/>
            <a:ext cx="9372600" cy="369332"/>
          </a:xfrm>
          <a:prstGeom prst="rect">
            <a:avLst/>
          </a:prstGeom>
          <a:noFill/>
        </p:spPr>
        <p:txBody>
          <a:bodyPr wrap="square" rtlCol="0">
            <a:spAutoFit/>
          </a:bodyPr>
          <a:lstStyle/>
          <a:p>
            <a:r>
              <a:rPr lang="en-US" dirty="0" smtClean="0"/>
              <a:t>District User will click on View School Wise WIFS Report  from the Report menu ribbon  </a:t>
            </a:r>
            <a:endParaRPr lang="en-US" dirty="0"/>
          </a:p>
        </p:txBody>
      </p:sp>
      <p:sp>
        <p:nvSpPr>
          <p:cNvPr id="9" name="TextBox 8"/>
          <p:cNvSpPr txBox="1"/>
          <p:nvPr/>
        </p:nvSpPr>
        <p:spPr>
          <a:xfrm>
            <a:off x="2286000" y="2895600"/>
            <a:ext cx="7620000" cy="369332"/>
          </a:xfrm>
          <a:prstGeom prst="rect">
            <a:avLst/>
          </a:prstGeom>
          <a:noFill/>
        </p:spPr>
        <p:txBody>
          <a:bodyPr wrap="square" rtlCol="0">
            <a:spAutoFit/>
          </a:bodyPr>
          <a:lstStyle/>
          <a:p>
            <a:r>
              <a:rPr lang="en-US" dirty="0" smtClean="0"/>
              <a:t>District User redirected to the View School Wise WIFS Report page. </a:t>
            </a:r>
            <a:endParaRPr lang="en-US" dirty="0"/>
          </a:p>
        </p:txBody>
      </p:sp>
      <p:sp>
        <p:nvSpPr>
          <p:cNvPr id="10" name="Curved Left Arrow 9"/>
          <p:cNvSpPr/>
          <p:nvPr/>
        </p:nvSpPr>
        <p:spPr>
          <a:xfrm rot="19575554">
            <a:off x="9327677" y="1609685"/>
            <a:ext cx="533400" cy="1646273"/>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2" name="Picture 11" descr="r4.1.png"/>
          <p:cNvPicPr/>
          <p:nvPr/>
        </p:nvPicPr>
        <p:blipFill>
          <a:blip r:embed="rId3"/>
          <a:stretch>
            <a:fillRect/>
          </a:stretch>
        </p:blipFill>
        <p:spPr>
          <a:xfrm>
            <a:off x="457200" y="1219200"/>
            <a:ext cx="8305800" cy="1524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descr="r4.2.png"/>
          <p:cNvPicPr/>
          <p:nvPr/>
        </p:nvPicPr>
        <p:blipFill>
          <a:blip r:embed="rId4"/>
          <a:stretch>
            <a:fillRect/>
          </a:stretch>
        </p:blipFill>
        <p:spPr>
          <a:xfrm>
            <a:off x="1752600" y="3429000"/>
            <a:ext cx="8839200" cy="2590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762000" y="914400"/>
            <a:ext cx="10439400" cy="369332"/>
          </a:xfrm>
          <a:prstGeom prst="rect">
            <a:avLst/>
          </a:prstGeom>
          <a:noFill/>
        </p:spPr>
        <p:txBody>
          <a:bodyPr wrap="square" rtlCol="0">
            <a:spAutoFit/>
          </a:bodyPr>
          <a:lstStyle/>
          <a:p>
            <a:pPr algn="ctr"/>
            <a:r>
              <a:rPr lang="en-US" dirty="0" smtClean="0"/>
              <a:t>District User will click on ‘Search’ button after entering  required  fields</a:t>
            </a:r>
            <a:endParaRPr lang="en-US" dirty="0"/>
          </a:p>
        </p:txBody>
      </p:sp>
      <p:pic>
        <p:nvPicPr>
          <p:cNvPr id="6" name="Picture 5" descr="r4.3.png"/>
          <p:cNvPicPr/>
          <p:nvPr/>
        </p:nvPicPr>
        <p:blipFill>
          <a:blip r:embed="rId3"/>
          <a:stretch>
            <a:fillRect/>
          </a:stretch>
        </p:blipFill>
        <p:spPr>
          <a:xfrm>
            <a:off x="1143000" y="1600200"/>
            <a:ext cx="9372600" cy="3352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1371600" y="838200"/>
            <a:ext cx="8839200" cy="369332"/>
          </a:xfrm>
          <a:prstGeom prst="rect">
            <a:avLst/>
          </a:prstGeom>
          <a:noFill/>
        </p:spPr>
        <p:txBody>
          <a:bodyPr wrap="square" rtlCol="0">
            <a:spAutoFit/>
          </a:bodyPr>
          <a:lstStyle/>
          <a:p>
            <a:r>
              <a:rPr lang="en-US" dirty="0" smtClean="0"/>
              <a:t>Upon clicking on 'Show' button the School wise WIFS report will generated in the next page.</a:t>
            </a:r>
            <a:endParaRPr lang="en-US" dirty="0"/>
          </a:p>
        </p:txBody>
      </p:sp>
      <p:pic>
        <p:nvPicPr>
          <p:cNvPr id="7" name="Picture 6" descr="r4.4.png"/>
          <p:cNvPicPr/>
          <p:nvPr/>
        </p:nvPicPr>
        <p:blipFill>
          <a:blip r:embed="rId3"/>
          <a:stretch>
            <a:fillRect/>
          </a:stretch>
        </p:blipFill>
        <p:spPr>
          <a:xfrm>
            <a:off x="1600200" y="1447800"/>
            <a:ext cx="8153400" cy="4495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381000" y="838200"/>
            <a:ext cx="7924800" cy="646331"/>
          </a:xfrm>
          <a:prstGeom prst="rect">
            <a:avLst/>
          </a:prstGeom>
          <a:noFill/>
        </p:spPr>
        <p:txBody>
          <a:bodyPr wrap="square" rtlCol="0">
            <a:spAutoFit/>
          </a:bodyPr>
          <a:lstStyle/>
          <a:p>
            <a:r>
              <a:rPr lang="en-US" dirty="0" smtClean="0"/>
              <a:t>To view the report “View ICDS Project Wise Entered Report“, the District User will click on ‘View ICDS Project Wise Entered Report’ from the main menu ‘Report’</a:t>
            </a:r>
            <a:endParaRPr lang="en-US" dirty="0"/>
          </a:p>
        </p:txBody>
      </p:sp>
      <p:sp>
        <p:nvSpPr>
          <p:cNvPr id="9" name="TextBox 8"/>
          <p:cNvSpPr txBox="1"/>
          <p:nvPr/>
        </p:nvSpPr>
        <p:spPr>
          <a:xfrm>
            <a:off x="3200400" y="3135868"/>
            <a:ext cx="7239000" cy="369332"/>
          </a:xfrm>
          <a:prstGeom prst="rect">
            <a:avLst/>
          </a:prstGeom>
          <a:noFill/>
        </p:spPr>
        <p:txBody>
          <a:bodyPr wrap="square" rtlCol="0">
            <a:spAutoFit/>
          </a:bodyPr>
          <a:lstStyle/>
          <a:p>
            <a:r>
              <a:rPr lang="en-US" dirty="0" smtClean="0"/>
              <a:t>The page will redirect to the ‘View ICDS Project Wise Entered Report‘ page</a:t>
            </a:r>
            <a:endParaRPr lang="en-US" dirty="0"/>
          </a:p>
        </p:txBody>
      </p:sp>
      <p:sp>
        <p:nvSpPr>
          <p:cNvPr id="10" name="Curved Left Arrow 9"/>
          <p:cNvSpPr/>
          <p:nvPr/>
        </p:nvSpPr>
        <p:spPr>
          <a:xfrm rot="19575554">
            <a:off x="9403875" y="1316552"/>
            <a:ext cx="533400" cy="1646273"/>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1" name="Picture 10" descr="r5.1.png"/>
          <p:cNvPicPr/>
          <p:nvPr/>
        </p:nvPicPr>
        <p:blipFill>
          <a:blip r:embed="rId3"/>
          <a:stretch>
            <a:fillRect/>
          </a:stretch>
        </p:blipFill>
        <p:spPr>
          <a:xfrm>
            <a:off x="533400" y="1600200"/>
            <a:ext cx="7543800" cy="1295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descr="r5.2.png"/>
          <p:cNvPicPr/>
          <p:nvPr/>
        </p:nvPicPr>
        <p:blipFill>
          <a:blip r:embed="rId4"/>
          <a:stretch>
            <a:fillRect/>
          </a:stretch>
        </p:blipFill>
        <p:spPr>
          <a:xfrm>
            <a:off x="2819400" y="3581400"/>
            <a:ext cx="8686800" cy="2514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990600" y="1524000"/>
            <a:ext cx="6858000" cy="369332"/>
          </a:xfrm>
          <a:prstGeom prst="rect">
            <a:avLst/>
          </a:prstGeom>
          <a:noFill/>
        </p:spPr>
        <p:txBody>
          <a:bodyPr wrap="square" rtlCol="0">
            <a:spAutoFit/>
          </a:bodyPr>
          <a:lstStyle/>
          <a:p>
            <a:r>
              <a:rPr lang="en-US" dirty="0" smtClean="0"/>
              <a:t>District User will click on ‘Search’ button after entering  required  fields</a:t>
            </a:r>
            <a:endParaRPr lang="en-US" dirty="0"/>
          </a:p>
        </p:txBody>
      </p:sp>
      <p:pic>
        <p:nvPicPr>
          <p:cNvPr id="7" name="Picture 6" descr="r5.3.png"/>
          <p:cNvPicPr/>
          <p:nvPr/>
        </p:nvPicPr>
        <p:blipFill>
          <a:blip r:embed="rId3"/>
          <a:stretch>
            <a:fillRect/>
          </a:stretch>
        </p:blipFill>
        <p:spPr>
          <a:xfrm>
            <a:off x="838200" y="1981200"/>
            <a:ext cx="9144000" cy="2895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381000" y="1295400"/>
            <a:ext cx="3124200" cy="923330"/>
          </a:xfrm>
          <a:prstGeom prst="rect">
            <a:avLst/>
          </a:prstGeom>
          <a:noFill/>
        </p:spPr>
        <p:txBody>
          <a:bodyPr wrap="square" rtlCol="0">
            <a:spAutoFit/>
          </a:bodyPr>
          <a:lstStyle/>
          <a:p>
            <a:r>
              <a:rPr lang="en-US" dirty="0" smtClean="0"/>
              <a:t>District User will view the report of the same searched criteria</a:t>
            </a:r>
            <a:endParaRPr lang="en-US" dirty="0"/>
          </a:p>
        </p:txBody>
      </p:sp>
      <p:pic>
        <p:nvPicPr>
          <p:cNvPr id="7" name="Picture 6" descr="r5.4.png"/>
          <p:cNvPicPr/>
          <p:nvPr/>
        </p:nvPicPr>
        <p:blipFill>
          <a:blip r:embed="rId3"/>
          <a:stretch>
            <a:fillRect/>
          </a:stretch>
        </p:blipFill>
        <p:spPr>
          <a:xfrm>
            <a:off x="4214570" y="1023601"/>
            <a:ext cx="3786429" cy="50723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Segoe UI Light" pitchFamily="34" charset="0"/>
              </a:rPr>
              <a:t>Weekly Iron &amp; Folic Acid Supplementation workflow</a:t>
            </a:r>
            <a:endParaRPr lang="en-US" sz="3600" dirty="0">
              <a:solidFill>
                <a:schemeClr val="bg1"/>
              </a:solidFill>
              <a:latin typeface="Segoe UI Light" pitchFamily="34" charset="0"/>
            </a:endParaRPr>
          </a:p>
        </p:txBody>
      </p:sp>
      <p:sp>
        <p:nvSpPr>
          <p:cNvPr id="4" name="Rectangle 3"/>
          <p:cNvSpPr/>
          <p:nvPr/>
        </p:nvSpPr>
        <p:spPr>
          <a:xfrm>
            <a:off x="0" y="6477000"/>
            <a:ext cx="118872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228600" y="762000"/>
            <a:ext cx="8382000" cy="369332"/>
          </a:xfrm>
          <a:prstGeom prst="rect">
            <a:avLst/>
          </a:prstGeom>
          <a:noFill/>
        </p:spPr>
        <p:txBody>
          <a:bodyPr wrap="square" rtlCol="0">
            <a:spAutoFit/>
          </a:bodyPr>
          <a:lstStyle/>
          <a:p>
            <a:r>
              <a:rPr lang="en-US" dirty="0" smtClean="0"/>
              <a:t>District User can click on the logout option at any time from the menu ribbon</a:t>
            </a:r>
            <a:endParaRPr lang="en-US" dirty="0"/>
          </a:p>
        </p:txBody>
      </p:sp>
      <p:sp>
        <p:nvSpPr>
          <p:cNvPr id="8" name="TextBox 7"/>
          <p:cNvSpPr txBox="1"/>
          <p:nvPr/>
        </p:nvSpPr>
        <p:spPr>
          <a:xfrm>
            <a:off x="6019800" y="2743200"/>
            <a:ext cx="4495800" cy="381000"/>
          </a:xfrm>
          <a:prstGeom prst="rect">
            <a:avLst/>
          </a:prstGeom>
          <a:noFill/>
        </p:spPr>
        <p:txBody>
          <a:bodyPr wrap="square" rtlCol="0">
            <a:spAutoFit/>
          </a:bodyPr>
          <a:lstStyle/>
          <a:p>
            <a:r>
              <a:rPr lang="en-US" dirty="0" smtClean="0"/>
              <a:t>They will be redirected to the login page</a:t>
            </a:r>
            <a:endParaRPr lang="en-US" dirty="0"/>
          </a:p>
        </p:txBody>
      </p:sp>
      <p:sp>
        <p:nvSpPr>
          <p:cNvPr id="10" name="Curved Right Arrow 9"/>
          <p:cNvSpPr/>
          <p:nvPr/>
        </p:nvSpPr>
        <p:spPr>
          <a:xfrm rot="19107007">
            <a:off x="2621317" y="2639743"/>
            <a:ext cx="779418" cy="200853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2" name="Picture 11" descr="lg1.png"/>
          <p:cNvPicPr/>
          <p:nvPr/>
        </p:nvPicPr>
        <p:blipFill>
          <a:blip r:embed="rId3"/>
          <a:stretch>
            <a:fillRect/>
          </a:stretch>
        </p:blipFill>
        <p:spPr>
          <a:xfrm>
            <a:off x="228600" y="1295400"/>
            <a:ext cx="7696200" cy="990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descr="lg2.png"/>
          <p:cNvPicPr/>
          <p:nvPr/>
        </p:nvPicPr>
        <p:blipFill>
          <a:blip r:embed="rId4"/>
          <a:stretch>
            <a:fillRect/>
          </a:stretch>
        </p:blipFill>
        <p:spPr>
          <a:xfrm>
            <a:off x="4572000" y="3124200"/>
            <a:ext cx="6629400" cy="32219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2" name="TextBox 1"/>
          <p:cNvSpPr txBox="1"/>
          <p:nvPr/>
        </p:nvSpPr>
        <p:spPr>
          <a:xfrm>
            <a:off x="381000" y="2971800"/>
            <a:ext cx="10668000" cy="1631216"/>
          </a:xfrm>
          <a:prstGeom prst="rect">
            <a:avLst/>
          </a:prstGeom>
          <a:noFill/>
        </p:spPr>
        <p:txBody>
          <a:bodyPr wrap="square" rtlCol="0">
            <a:spAutoFit/>
          </a:bodyPr>
          <a:lstStyle/>
          <a:p>
            <a:pPr algn="ctr"/>
            <a:r>
              <a:rPr lang="en-US" sz="10000" dirty="0" smtClean="0">
                <a:ln w="28575">
                  <a:solidFill>
                    <a:srgbClr val="0070C0"/>
                  </a:solidFill>
                </a:ln>
                <a:latin typeface="Segoe UI Light" pitchFamily="34" charset="0"/>
              </a:rPr>
              <a:t>THANK YOU</a:t>
            </a:r>
            <a:endParaRPr lang="en-US" sz="10000" dirty="0">
              <a:ln w="28575">
                <a:solidFill>
                  <a:srgbClr val="0070C0"/>
                </a:solidFill>
              </a:ln>
              <a:latin typeface="Segoe UI Light"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1202</TotalTime>
  <Words>2494</Words>
  <Application>Microsoft Office PowerPoint</Application>
  <PresentationFormat>Custom</PresentationFormat>
  <Paragraphs>264</Paragraphs>
  <Slides>72</Slides>
  <Notes>70</Notes>
  <HiddenSlides>0</HiddenSlides>
  <MMClips>0</MMClips>
  <ScaleCrop>false</ScaleCrop>
  <HeadingPairs>
    <vt:vector size="4" baseType="variant">
      <vt:variant>
        <vt:lpstr>Theme</vt:lpstr>
      </vt:variant>
      <vt:variant>
        <vt:i4>1</vt:i4>
      </vt:variant>
      <vt:variant>
        <vt:lpstr>Slide Titles</vt:lpstr>
      </vt:variant>
      <vt:variant>
        <vt:i4>72</vt:i4>
      </vt:variant>
    </vt:vector>
  </HeadingPairs>
  <TitlesOfParts>
    <vt:vector size="7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Home</dc:creator>
  <cp:lastModifiedBy>DEBASISH</cp:lastModifiedBy>
  <cp:revision>389</cp:revision>
  <dcterms:created xsi:type="dcterms:W3CDTF">2018-01-16T09:50:02Z</dcterms:created>
  <dcterms:modified xsi:type="dcterms:W3CDTF">2022-03-14T11:06:18Z</dcterms:modified>
</cp:coreProperties>
</file>